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52" r:id="rId2"/>
    <p:sldMasterId id="2147483750" r:id="rId3"/>
  </p:sldMasterIdLst>
  <p:notesMasterIdLst>
    <p:notesMasterId r:id="rId63"/>
  </p:notesMasterIdLst>
  <p:handoutMasterIdLst>
    <p:handoutMasterId r:id="rId64"/>
  </p:handoutMasterIdLst>
  <p:sldIdLst>
    <p:sldId id="678" r:id="rId4"/>
    <p:sldId id="615" r:id="rId5"/>
    <p:sldId id="448" r:id="rId6"/>
    <p:sldId id="614" r:id="rId7"/>
    <p:sldId id="704" r:id="rId8"/>
    <p:sldId id="616" r:id="rId9"/>
    <p:sldId id="583" r:id="rId10"/>
    <p:sldId id="622" r:id="rId11"/>
    <p:sldId id="478" r:id="rId12"/>
    <p:sldId id="676" r:id="rId13"/>
    <p:sldId id="691" r:id="rId14"/>
    <p:sldId id="677" r:id="rId15"/>
    <p:sldId id="481" r:id="rId16"/>
    <p:sldId id="273" r:id="rId17"/>
    <p:sldId id="695" r:id="rId18"/>
    <p:sldId id="497" r:id="rId19"/>
    <p:sldId id="659" r:id="rId20"/>
    <p:sldId id="642" r:id="rId21"/>
    <p:sldId id="683" r:id="rId22"/>
    <p:sldId id="688" r:id="rId23"/>
    <p:sldId id="644" r:id="rId24"/>
    <p:sldId id="692" r:id="rId25"/>
    <p:sldId id="374" r:id="rId26"/>
    <p:sldId id="375" r:id="rId27"/>
    <p:sldId id="686" r:id="rId28"/>
    <p:sldId id="689" r:id="rId29"/>
    <p:sldId id="630" r:id="rId30"/>
    <p:sldId id="654" r:id="rId31"/>
    <p:sldId id="693" r:id="rId32"/>
    <p:sldId id="349" r:id="rId33"/>
    <p:sldId id="633" r:id="rId34"/>
    <p:sldId id="648" r:id="rId35"/>
    <p:sldId id="674" r:id="rId36"/>
    <p:sldId id="680" r:id="rId37"/>
    <p:sldId id="649" r:id="rId38"/>
    <p:sldId id="682" r:id="rId39"/>
    <p:sldId id="606" r:id="rId40"/>
    <p:sldId id="646" r:id="rId41"/>
    <p:sldId id="685" r:id="rId42"/>
    <p:sldId id="658" r:id="rId43"/>
    <p:sldId id="700" r:id="rId44"/>
    <p:sldId id="699" r:id="rId45"/>
    <p:sldId id="701" r:id="rId46"/>
    <p:sldId id="401" r:id="rId47"/>
    <p:sldId id="694" r:id="rId48"/>
    <p:sldId id="613" r:id="rId49"/>
    <p:sldId id="601" r:id="rId50"/>
    <p:sldId id="261" r:id="rId51"/>
    <p:sldId id="257" r:id="rId52"/>
    <p:sldId id="258" r:id="rId53"/>
    <p:sldId id="608" r:id="rId54"/>
    <p:sldId id="479" r:id="rId55"/>
    <p:sldId id="310" r:id="rId56"/>
    <p:sldId id="312" r:id="rId57"/>
    <p:sldId id="372" r:id="rId58"/>
    <p:sldId id="587" r:id="rId59"/>
    <p:sldId id="698" r:id="rId60"/>
    <p:sldId id="697" r:id="rId61"/>
    <p:sldId id="696" r:id="rId62"/>
  </p:sldIdLst>
  <p:sldSz cx="9144000" cy="6858000" type="screen4x3"/>
  <p:notesSz cx="67945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 per defecte" id="{F36719BF-ABF7-4558-919E-60B705551F48}">
          <p14:sldIdLst>
            <p14:sldId id="678"/>
          </p14:sldIdLst>
        </p14:section>
        <p14:section name="Secció sense títol" id="{ACEF07FF-2EC8-45DC-A22D-A3D49F604257}">
          <p14:sldIdLst>
            <p14:sldId id="615"/>
            <p14:sldId id="448"/>
            <p14:sldId id="614"/>
            <p14:sldId id="704"/>
            <p14:sldId id="616"/>
            <p14:sldId id="583"/>
            <p14:sldId id="622"/>
            <p14:sldId id="478"/>
            <p14:sldId id="676"/>
            <p14:sldId id="691"/>
            <p14:sldId id="677"/>
            <p14:sldId id="481"/>
            <p14:sldId id="273"/>
            <p14:sldId id="695"/>
            <p14:sldId id="497"/>
            <p14:sldId id="659"/>
            <p14:sldId id="642"/>
            <p14:sldId id="683"/>
            <p14:sldId id="688"/>
            <p14:sldId id="644"/>
            <p14:sldId id="692"/>
            <p14:sldId id="374"/>
            <p14:sldId id="375"/>
            <p14:sldId id="686"/>
            <p14:sldId id="689"/>
            <p14:sldId id="630"/>
            <p14:sldId id="654"/>
            <p14:sldId id="693"/>
            <p14:sldId id="349"/>
            <p14:sldId id="633"/>
            <p14:sldId id="648"/>
            <p14:sldId id="674"/>
            <p14:sldId id="680"/>
            <p14:sldId id="649"/>
            <p14:sldId id="682"/>
            <p14:sldId id="606"/>
            <p14:sldId id="646"/>
            <p14:sldId id="685"/>
            <p14:sldId id="658"/>
            <p14:sldId id="700"/>
            <p14:sldId id="699"/>
            <p14:sldId id="701"/>
            <p14:sldId id="401"/>
            <p14:sldId id="694"/>
            <p14:sldId id="613"/>
            <p14:sldId id="601"/>
            <p14:sldId id="261"/>
            <p14:sldId id="257"/>
            <p14:sldId id="258"/>
            <p14:sldId id="608"/>
            <p14:sldId id="479"/>
            <p14:sldId id="310"/>
            <p14:sldId id="312"/>
            <p14:sldId id="372"/>
            <p14:sldId id="587"/>
            <p14:sldId id="698"/>
            <p14:sldId id="697"/>
            <p14:sldId id="6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7B953-1DF4-8E25-2FD7-461A6661F625}" name="user" initials="u" userId="user" providerId="None"/>
  <p188:author id="{3D4E2258-69F1-1810-7A2E-2D7FFC06E50C}" name="Itsaso Arrayago" initials="IA" userId="S::itsaso.arrayago@office365.upc.edu::2d613048-e737-426f-afa2-df26c469ac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Cnet" initials="U" lastIdx="0" clrIdx="0"/>
  <p:cmAuthor id="1" name="Maria Del Mar Obrador Gil" initials="MDMOG" lastIdx="9" clrIdx="1">
    <p:extLst>
      <p:ext uri="{19B8F6BF-5375-455C-9EA6-DF929625EA0E}">
        <p15:presenceInfo xmlns:p15="http://schemas.microsoft.com/office/powerpoint/2012/main" userId="S-1-5-21-840451887-2364299998-939913152-1193" providerId="AD"/>
      </p:ext>
    </p:extLst>
  </p:cmAuthor>
  <p:cmAuthor id="2" name="Eila Guerola Pena" initials="EGP" lastIdx="4" clrIdx="2">
    <p:extLst>
      <p:ext uri="{19B8F6BF-5375-455C-9EA6-DF929625EA0E}">
        <p15:presenceInfo xmlns:p15="http://schemas.microsoft.com/office/powerpoint/2012/main" userId="S-1-5-21-840451887-2364299998-939913152-1243" providerId="AD"/>
      </p:ext>
    </p:extLst>
  </p:cmAuthor>
  <p:cmAuthor id="3" name="Becari01 USIRE" initials="BU" lastIdx="2" clrIdx="3">
    <p:extLst>
      <p:ext uri="{19B8F6BF-5375-455C-9EA6-DF929625EA0E}">
        <p15:presenceInfo xmlns:p15="http://schemas.microsoft.com/office/powerpoint/2012/main" userId="S-1-5-21-840451887-2364299998-939913152-1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E1A34"/>
    <a:srgbClr val="118987"/>
    <a:srgbClr val="EB7115"/>
    <a:srgbClr val="2A4957"/>
    <a:srgbClr val="F0E7E8"/>
    <a:srgbClr val="A3283F"/>
    <a:srgbClr val="9E1B34"/>
    <a:srgbClr val="4990D1"/>
    <a:srgbClr val="DA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 autoAdjust="0"/>
    <p:restoredTop sz="70225" autoAdjust="0"/>
  </p:normalViewPr>
  <p:slideViewPr>
    <p:cSldViewPr>
      <p:cViewPr varScale="1">
        <p:scale>
          <a:sx n="77" d="100"/>
          <a:sy n="77" d="100"/>
        </p:scale>
        <p:origin x="2634" y="96"/>
      </p:cViewPr>
      <p:guideLst>
        <p:guide orient="horz" pos="845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822" y="-870"/>
      </p:cViewPr>
      <p:guideLst>
        <p:guide orient="horz" pos="312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D61C4-143D-4BE1-B30A-D16D4F433B1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D2250C9-483B-4E40-999C-4673ABD0EF90}">
      <dgm:prSet phldrT="[Text]" custT="1"/>
      <dgm:spPr/>
      <dgm:t>
        <a:bodyPr lIns="180000" tIns="82800" rIns="0" bIns="82800"/>
        <a:lstStyle/>
        <a:p>
          <a:pPr algn="l"/>
          <a:r>
            <a:rPr lang="es-ES" sz="2100" dirty="0">
              <a:solidFill>
                <a:schemeClr val="bg1"/>
              </a:solidFill>
            </a:rPr>
            <a:t>Escola de </a:t>
          </a:r>
          <a:r>
            <a:rPr lang="es-ES" sz="2100" dirty="0" err="1">
              <a:solidFill>
                <a:schemeClr val="bg1"/>
              </a:solidFill>
            </a:rPr>
            <a:t>Camins</a:t>
          </a:r>
          <a:r>
            <a:rPr lang="es-ES" sz="2100" dirty="0">
              <a:solidFill>
                <a:schemeClr val="bg1"/>
              </a:solidFill>
            </a:rPr>
            <a:t> (Q1+Q2,1r </a:t>
          </a:r>
          <a:r>
            <a:rPr lang="es-ES" sz="2100" dirty="0" err="1">
              <a:solidFill>
                <a:schemeClr val="bg1"/>
              </a:solidFill>
            </a:rPr>
            <a:t>curs</a:t>
          </a:r>
          <a:r>
            <a:rPr lang="es-ES" sz="2100" dirty="0">
              <a:solidFill>
                <a:schemeClr val="bg1"/>
              </a:solidFill>
            </a:rPr>
            <a:t> MECCP)</a:t>
          </a:r>
        </a:p>
      </dgm:t>
    </dgm:pt>
    <dgm:pt modelId="{FBFA8268-74BF-4416-B422-603DEA5BDA9F}" type="parTrans" cxnId="{AC2C2168-91ED-4BFC-B616-2D02D4FA9833}">
      <dgm:prSet/>
      <dgm:spPr/>
      <dgm:t>
        <a:bodyPr/>
        <a:lstStyle/>
        <a:p>
          <a:endParaRPr lang="ca-ES"/>
        </a:p>
      </dgm:t>
    </dgm:pt>
    <dgm:pt modelId="{058EA533-196E-4742-9819-1CF5246AE6B4}" type="sibTrans" cxnId="{AC2C2168-91ED-4BFC-B616-2D02D4FA9833}">
      <dgm:prSet/>
      <dgm:spPr/>
      <dgm:t>
        <a:bodyPr/>
        <a:lstStyle/>
        <a:p>
          <a:endParaRPr lang="ca-ES"/>
        </a:p>
      </dgm:t>
    </dgm:pt>
    <dgm:pt modelId="{D02F7272-7A35-4E8C-BF1B-FC32603B331A}">
      <dgm:prSet phldrT="[Text]" custT="1"/>
      <dgm:spPr/>
      <dgm:t>
        <a:bodyPr lIns="180000" rIns="0"/>
        <a:lstStyle/>
        <a:p>
          <a:pPr algn="l"/>
          <a:r>
            <a:rPr lang="es-ES" sz="2200" dirty="0"/>
            <a:t>Defensa </a:t>
          </a:r>
          <a:r>
            <a:rPr lang="es-ES" sz="2200" dirty="0" err="1"/>
            <a:t>TFM</a:t>
          </a:r>
          <a:r>
            <a:rPr lang="es-ES" sz="2200" dirty="0"/>
            <a:t> a Roma La </a:t>
          </a:r>
          <a:r>
            <a:rPr lang="es-ES" sz="2200" dirty="0" err="1"/>
            <a:t>Sapienza</a:t>
          </a:r>
          <a:r>
            <a:rPr lang="es-ES" sz="2200" dirty="0"/>
            <a:t> i a </a:t>
          </a:r>
          <a:r>
            <a:rPr lang="es-ES" sz="2200" dirty="0" err="1"/>
            <a:t>l’Escola</a:t>
          </a:r>
          <a:r>
            <a:rPr lang="es-ES" sz="2200" dirty="0"/>
            <a:t> Camins</a:t>
          </a:r>
          <a:endParaRPr lang="ca-ES" sz="2200" dirty="0">
            <a:solidFill>
              <a:schemeClr val="bg1"/>
            </a:solidFill>
          </a:endParaRPr>
        </a:p>
      </dgm:t>
    </dgm:pt>
    <dgm:pt modelId="{EE3567A1-5BB4-4F31-8DFB-72054C5FA00A}" type="parTrans" cxnId="{6CE43CD2-B511-4801-A109-9CFF8A4C1CE1}">
      <dgm:prSet/>
      <dgm:spPr/>
      <dgm:t>
        <a:bodyPr/>
        <a:lstStyle/>
        <a:p>
          <a:endParaRPr lang="ca-ES"/>
        </a:p>
      </dgm:t>
    </dgm:pt>
    <dgm:pt modelId="{10A25C33-A35C-457C-BD45-05E39B544CE8}" type="sibTrans" cxnId="{6CE43CD2-B511-4801-A109-9CFF8A4C1CE1}">
      <dgm:prSet/>
      <dgm:spPr/>
      <dgm:t>
        <a:bodyPr/>
        <a:lstStyle/>
        <a:p>
          <a:endParaRPr lang="ca-ES"/>
        </a:p>
      </dgm:t>
    </dgm:pt>
    <dgm:pt modelId="{42A0A593-CC6D-4B86-A79D-2E16F45B168D}">
      <dgm:prSet phldrT="[Text]" custT="1"/>
      <dgm:spPr/>
      <dgm:t>
        <a:bodyPr lIns="180000" tIns="82800" rIns="0" bIns="82800"/>
        <a:lstStyle/>
        <a:p>
          <a:pPr algn="ctr">
            <a:spcAft>
              <a:spcPts val="0"/>
            </a:spcAft>
          </a:pPr>
          <a:r>
            <a:rPr lang="es-ES" sz="2200" dirty="0"/>
            <a:t>Roma (2n </a:t>
          </a:r>
          <a:r>
            <a:rPr lang="es-ES" sz="2200" dirty="0" err="1"/>
            <a:t>curs</a:t>
          </a:r>
          <a:r>
            <a:rPr lang="es-ES" sz="2200" dirty="0"/>
            <a:t> Laurea </a:t>
          </a:r>
          <a:r>
            <a:rPr lang="es-ES" sz="2200" dirty="0" err="1"/>
            <a:t>Magistrale</a:t>
          </a:r>
          <a:r>
            <a:rPr lang="es-ES" sz="2200" dirty="0"/>
            <a:t> in</a:t>
          </a:r>
          <a:r>
            <a:rPr lang="ca-ES" sz="2200" b="1" dirty="0">
              <a:solidFill>
                <a:srgbClr val="9E1B34"/>
              </a:solidFill>
            </a:rPr>
            <a:t>n </a:t>
          </a:r>
          <a:r>
            <a:rPr lang="ca-ES" sz="2200" b="0" dirty="0" err="1">
              <a:solidFill>
                <a:schemeClr val="bg1"/>
              </a:solidFill>
            </a:rPr>
            <a:t>Ingegneria</a:t>
          </a:r>
          <a:r>
            <a:rPr lang="ca-ES" sz="2200" b="0" dirty="0">
              <a:solidFill>
                <a:schemeClr val="bg1"/>
              </a:solidFill>
            </a:rPr>
            <a:t> </a:t>
          </a:r>
          <a:r>
            <a:rPr lang="ca-ES" sz="2200" b="0" dirty="0" err="1">
              <a:solidFill>
                <a:schemeClr val="bg1"/>
              </a:solidFill>
            </a:rPr>
            <a:t>Civile</a:t>
          </a:r>
          <a:r>
            <a:rPr lang="ca-ES" sz="2200" b="0" dirty="0">
              <a:solidFill>
                <a:schemeClr val="bg1"/>
              </a:solidFill>
            </a:rPr>
            <a:t> (</a:t>
          </a:r>
          <a:r>
            <a:rPr lang="es-ES" sz="2200" dirty="0" err="1"/>
            <a:t>equivalent</a:t>
          </a:r>
          <a:r>
            <a:rPr lang="es-ES" sz="2200" dirty="0"/>
            <a:t> Q3+Q4 </a:t>
          </a:r>
          <a:r>
            <a:rPr lang="es-ES" sz="2200" dirty="0">
              <a:solidFill>
                <a:schemeClr val="bg1"/>
              </a:solidFill>
            </a:rPr>
            <a:t>MECCP</a:t>
          </a:r>
          <a:r>
            <a:rPr lang="es-ES" sz="2200" dirty="0"/>
            <a:t>)</a:t>
          </a:r>
          <a:endParaRPr lang="ca-ES" sz="2200" dirty="0">
            <a:solidFill>
              <a:schemeClr val="bg1"/>
            </a:solidFill>
          </a:endParaRPr>
        </a:p>
      </dgm:t>
    </dgm:pt>
    <dgm:pt modelId="{B46465F1-59A9-4DB2-972B-621EC419829B}" type="parTrans" cxnId="{47A2C2B8-48C7-4B51-831D-4BBEDB909404}">
      <dgm:prSet/>
      <dgm:spPr/>
      <dgm:t>
        <a:bodyPr/>
        <a:lstStyle/>
        <a:p>
          <a:endParaRPr lang="ca-ES"/>
        </a:p>
      </dgm:t>
    </dgm:pt>
    <dgm:pt modelId="{2AD614D4-7BB4-47BA-8BDB-B489285979A7}" type="sibTrans" cxnId="{47A2C2B8-48C7-4B51-831D-4BBEDB909404}">
      <dgm:prSet custT="1"/>
      <dgm:spPr/>
      <dgm:t>
        <a:bodyPr/>
        <a:lstStyle/>
        <a:p>
          <a:endParaRPr lang="ca-ES" sz="1100"/>
        </a:p>
      </dgm:t>
    </dgm:pt>
    <dgm:pt modelId="{820C0612-5033-4101-AB3A-42187E6862D9}" type="pres">
      <dgm:prSet presAssocID="{2A9D61C4-143D-4BE1-B30A-D16D4F433B11}" presName="outerComposite" presStyleCnt="0">
        <dgm:presLayoutVars>
          <dgm:chMax val="5"/>
          <dgm:dir/>
          <dgm:resizeHandles val="exact"/>
        </dgm:presLayoutVars>
      </dgm:prSet>
      <dgm:spPr/>
    </dgm:pt>
    <dgm:pt modelId="{07E5DE7A-D934-43E1-9ED0-DF9282C736FA}" type="pres">
      <dgm:prSet presAssocID="{2A9D61C4-143D-4BE1-B30A-D16D4F433B11}" presName="dummyMaxCanvas" presStyleCnt="0">
        <dgm:presLayoutVars/>
      </dgm:prSet>
      <dgm:spPr/>
    </dgm:pt>
    <dgm:pt modelId="{31E9AD93-5409-4E78-908C-844AB0407535}" type="pres">
      <dgm:prSet presAssocID="{2A9D61C4-143D-4BE1-B30A-D16D4F433B11}" presName="ThreeNodes_1" presStyleLbl="node1" presStyleIdx="0" presStyleCnt="3" custScaleY="67857" custLinFactNeighborY="13679">
        <dgm:presLayoutVars>
          <dgm:bulletEnabled val="1"/>
        </dgm:presLayoutVars>
      </dgm:prSet>
      <dgm:spPr/>
    </dgm:pt>
    <dgm:pt modelId="{8C4E6E0B-7913-4B5F-BDEE-529CE45585E4}" type="pres">
      <dgm:prSet presAssocID="{2A9D61C4-143D-4BE1-B30A-D16D4F433B11}" presName="ThreeNodes_2" presStyleLbl="node1" presStyleIdx="1" presStyleCnt="3" custScaleX="109463" custScaleY="76178">
        <dgm:presLayoutVars>
          <dgm:bulletEnabled val="1"/>
        </dgm:presLayoutVars>
      </dgm:prSet>
      <dgm:spPr/>
    </dgm:pt>
    <dgm:pt modelId="{04E3B92D-8419-47B1-BD03-BABD5C1BF956}" type="pres">
      <dgm:prSet presAssocID="{2A9D61C4-143D-4BE1-B30A-D16D4F433B11}" presName="ThreeNodes_3" presStyleLbl="node1" presStyleIdx="2" presStyleCnt="3" custScaleY="71437" custLinFactNeighborY="-7148">
        <dgm:presLayoutVars>
          <dgm:bulletEnabled val="1"/>
        </dgm:presLayoutVars>
      </dgm:prSet>
      <dgm:spPr/>
    </dgm:pt>
    <dgm:pt modelId="{F855D98F-3604-4F7D-A4C9-1AAA76AD4AAA}" type="pres">
      <dgm:prSet presAssocID="{2A9D61C4-143D-4BE1-B30A-D16D4F433B11}" presName="ThreeConn_1-2" presStyleLbl="fgAccFollowNode1" presStyleIdx="0" presStyleCnt="2">
        <dgm:presLayoutVars>
          <dgm:bulletEnabled val="1"/>
        </dgm:presLayoutVars>
      </dgm:prSet>
      <dgm:spPr/>
    </dgm:pt>
    <dgm:pt modelId="{41048A6C-4AF9-4D5F-8F7E-6418CA582925}" type="pres">
      <dgm:prSet presAssocID="{2A9D61C4-143D-4BE1-B30A-D16D4F433B11}" presName="ThreeConn_2-3" presStyleLbl="fgAccFollowNode1" presStyleIdx="1" presStyleCnt="2">
        <dgm:presLayoutVars>
          <dgm:bulletEnabled val="1"/>
        </dgm:presLayoutVars>
      </dgm:prSet>
      <dgm:spPr/>
    </dgm:pt>
    <dgm:pt modelId="{9B66D332-9A2E-4A95-A9CF-749108D4E34E}" type="pres">
      <dgm:prSet presAssocID="{2A9D61C4-143D-4BE1-B30A-D16D4F433B11}" presName="ThreeNodes_1_text" presStyleLbl="node1" presStyleIdx="2" presStyleCnt="3">
        <dgm:presLayoutVars>
          <dgm:bulletEnabled val="1"/>
        </dgm:presLayoutVars>
      </dgm:prSet>
      <dgm:spPr/>
    </dgm:pt>
    <dgm:pt modelId="{9F91C32C-5012-4933-A433-32037EC9112E}" type="pres">
      <dgm:prSet presAssocID="{2A9D61C4-143D-4BE1-B30A-D16D4F433B11}" presName="ThreeNodes_2_text" presStyleLbl="node1" presStyleIdx="2" presStyleCnt="3">
        <dgm:presLayoutVars>
          <dgm:bulletEnabled val="1"/>
        </dgm:presLayoutVars>
      </dgm:prSet>
      <dgm:spPr/>
    </dgm:pt>
    <dgm:pt modelId="{AEACB641-FE08-4C61-BCF4-680CCBA9E7B0}" type="pres">
      <dgm:prSet presAssocID="{2A9D61C4-143D-4BE1-B30A-D16D4F433B1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968C41B-ECE4-40E5-981F-85149034D9B8}" type="presOf" srcId="{2A9D61C4-143D-4BE1-B30A-D16D4F433B11}" destId="{820C0612-5033-4101-AB3A-42187E6862D9}" srcOrd="0" destOrd="0" presId="urn:microsoft.com/office/officeart/2005/8/layout/vProcess5"/>
    <dgm:cxn modelId="{9411942F-33D7-4EEF-AD61-C184E6D797F3}" type="presOf" srcId="{42A0A593-CC6D-4B86-A79D-2E16F45B168D}" destId="{9F91C32C-5012-4933-A433-32037EC9112E}" srcOrd="1" destOrd="0" presId="urn:microsoft.com/office/officeart/2005/8/layout/vProcess5"/>
    <dgm:cxn modelId="{EF526966-BD74-44F3-B18E-2E1BD4120C44}" type="presOf" srcId="{D02F7272-7A35-4E8C-BF1B-FC32603B331A}" destId="{04E3B92D-8419-47B1-BD03-BABD5C1BF956}" srcOrd="0" destOrd="0" presId="urn:microsoft.com/office/officeart/2005/8/layout/vProcess5"/>
    <dgm:cxn modelId="{AC2C2168-91ED-4BFC-B616-2D02D4FA9833}" srcId="{2A9D61C4-143D-4BE1-B30A-D16D4F433B11}" destId="{7D2250C9-483B-4E40-999C-4673ABD0EF90}" srcOrd="0" destOrd="0" parTransId="{FBFA8268-74BF-4416-B422-603DEA5BDA9F}" sibTransId="{058EA533-196E-4742-9819-1CF5246AE6B4}"/>
    <dgm:cxn modelId="{2C27A985-ED90-4948-AFAA-F96F5DF8C6F3}" type="presOf" srcId="{058EA533-196E-4742-9819-1CF5246AE6B4}" destId="{F855D98F-3604-4F7D-A4C9-1AAA76AD4AAA}" srcOrd="0" destOrd="0" presId="urn:microsoft.com/office/officeart/2005/8/layout/vProcess5"/>
    <dgm:cxn modelId="{C1974B9F-A6C6-4FA8-A077-92786F9B54FA}" type="presOf" srcId="{7D2250C9-483B-4E40-999C-4673ABD0EF90}" destId="{9B66D332-9A2E-4A95-A9CF-749108D4E34E}" srcOrd="1" destOrd="0" presId="urn:microsoft.com/office/officeart/2005/8/layout/vProcess5"/>
    <dgm:cxn modelId="{4724B39F-7A41-4E27-B575-D12E35BAB782}" type="presOf" srcId="{2AD614D4-7BB4-47BA-8BDB-B489285979A7}" destId="{41048A6C-4AF9-4D5F-8F7E-6418CA582925}" srcOrd="0" destOrd="0" presId="urn:microsoft.com/office/officeart/2005/8/layout/vProcess5"/>
    <dgm:cxn modelId="{47A2C2B8-48C7-4B51-831D-4BBEDB909404}" srcId="{2A9D61C4-143D-4BE1-B30A-D16D4F433B11}" destId="{42A0A593-CC6D-4B86-A79D-2E16F45B168D}" srcOrd="1" destOrd="0" parTransId="{B46465F1-59A9-4DB2-972B-621EC419829B}" sibTransId="{2AD614D4-7BB4-47BA-8BDB-B489285979A7}"/>
    <dgm:cxn modelId="{EC88A3C7-39F5-4AC5-9A34-69E3A871F414}" type="presOf" srcId="{D02F7272-7A35-4E8C-BF1B-FC32603B331A}" destId="{AEACB641-FE08-4C61-BCF4-680CCBA9E7B0}" srcOrd="1" destOrd="0" presId="urn:microsoft.com/office/officeart/2005/8/layout/vProcess5"/>
    <dgm:cxn modelId="{420616D0-69B7-48FE-9219-B148EF211412}" type="presOf" srcId="{7D2250C9-483B-4E40-999C-4673ABD0EF90}" destId="{31E9AD93-5409-4E78-908C-844AB0407535}" srcOrd="0" destOrd="0" presId="urn:microsoft.com/office/officeart/2005/8/layout/vProcess5"/>
    <dgm:cxn modelId="{6CE43CD2-B511-4801-A109-9CFF8A4C1CE1}" srcId="{2A9D61C4-143D-4BE1-B30A-D16D4F433B11}" destId="{D02F7272-7A35-4E8C-BF1B-FC32603B331A}" srcOrd="2" destOrd="0" parTransId="{EE3567A1-5BB4-4F31-8DFB-72054C5FA00A}" sibTransId="{10A25C33-A35C-457C-BD45-05E39B544CE8}"/>
    <dgm:cxn modelId="{AD9EC7FB-4922-4D3A-B5DE-64E1F8C7186F}" type="presOf" srcId="{42A0A593-CC6D-4B86-A79D-2E16F45B168D}" destId="{8C4E6E0B-7913-4B5F-BDEE-529CE45585E4}" srcOrd="0" destOrd="0" presId="urn:microsoft.com/office/officeart/2005/8/layout/vProcess5"/>
    <dgm:cxn modelId="{96CA3A96-B1A4-4FEF-9720-A40B4814458F}" type="presParOf" srcId="{820C0612-5033-4101-AB3A-42187E6862D9}" destId="{07E5DE7A-D934-43E1-9ED0-DF9282C736FA}" srcOrd="0" destOrd="0" presId="urn:microsoft.com/office/officeart/2005/8/layout/vProcess5"/>
    <dgm:cxn modelId="{A88500C4-186C-44D8-8635-A7536118E721}" type="presParOf" srcId="{820C0612-5033-4101-AB3A-42187E6862D9}" destId="{31E9AD93-5409-4E78-908C-844AB0407535}" srcOrd="1" destOrd="0" presId="urn:microsoft.com/office/officeart/2005/8/layout/vProcess5"/>
    <dgm:cxn modelId="{96C61F2C-0801-4DC0-9097-97B61D4CEE8D}" type="presParOf" srcId="{820C0612-5033-4101-AB3A-42187E6862D9}" destId="{8C4E6E0B-7913-4B5F-BDEE-529CE45585E4}" srcOrd="2" destOrd="0" presId="urn:microsoft.com/office/officeart/2005/8/layout/vProcess5"/>
    <dgm:cxn modelId="{1EA3DBF5-7265-4393-AF2D-057F9CD625ED}" type="presParOf" srcId="{820C0612-5033-4101-AB3A-42187E6862D9}" destId="{04E3B92D-8419-47B1-BD03-BABD5C1BF956}" srcOrd="3" destOrd="0" presId="urn:microsoft.com/office/officeart/2005/8/layout/vProcess5"/>
    <dgm:cxn modelId="{34947981-7385-4249-8F65-F627FD92E7D3}" type="presParOf" srcId="{820C0612-5033-4101-AB3A-42187E6862D9}" destId="{F855D98F-3604-4F7D-A4C9-1AAA76AD4AAA}" srcOrd="4" destOrd="0" presId="urn:microsoft.com/office/officeart/2005/8/layout/vProcess5"/>
    <dgm:cxn modelId="{2D060903-801C-4A6F-8CF5-4FAF2F5899FB}" type="presParOf" srcId="{820C0612-5033-4101-AB3A-42187E6862D9}" destId="{41048A6C-4AF9-4D5F-8F7E-6418CA582925}" srcOrd="5" destOrd="0" presId="urn:microsoft.com/office/officeart/2005/8/layout/vProcess5"/>
    <dgm:cxn modelId="{18E661F6-3881-483F-B999-6DCBE62291DE}" type="presParOf" srcId="{820C0612-5033-4101-AB3A-42187E6862D9}" destId="{9B66D332-9A2E-4A95-A9CF-749108D4E34E}" srcOrd="6" destOrd="0" presId="urn:microsoft.com/office/officeart/2005/8/layout/vProcess5"/>
    <dgm:cxn modelId="{B451A5EE-7EDB-4049-ADFA-F93D404F56A4}" type="presParOf" srcId="{820C0612-5033-4101-AB3A-42187E6862D9}" destId="{9F91C32C-5012-4933-A433-32037EC9112E}" srcOrd="7" destOrd="0" presId="urn:microsoft.com/office/officeart/2005/8/layout/vProcess5"/>
    <dgm:cxn modelId="{DC74E357-4193-46D1-AC26-CBCE33762A21}" type="presParOf" srcId="{820C0612-5033-4101-AB3A-42187E6862D9}" destId="{AEACB641-FE08-4C61-BCF4-680CCBA9E7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9AD93-5409-4E78-908C-844AB0407535}">
      <dsp:nvSpPr>
        <dsp:cNvPr id="0" name=""/>
        <dsp:cNvSpPr/>
      </dsp:nvSpPr>
      <dsp:spPr>
        <a:xfrm>
          <a:off x="0" y="399870"/>
          <a:ext cx="7038782" cy="912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2800" rIns="0" bIns="8280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/>
              </a:solidFill>
            </a:rPr>
            <a:t>Escola de </a:t>
          </a:r>
          <a:r>
            <a:rPr lang="es-ES" sz="2100" kern="1200" dirty="0" err="1">
              <a:solidFill>
                <a:schemeClr val="bg1"/>
              </a:solidFill>
            </a:rPr>
            <a:t>Camins</a:t>
          </a:r>
          <a:r>
            <a:rPr lang="es-ES" sz="2100" kern="1200" dirty="0">
              <a:solidFill>
                <a:schemeClr val="bg1"/>
              </a:solidFill>
            </a:rPr>
            <a:t> (Q1+Q2,1r </a:t>
          </a:r>
          <a:r>
            <a:rPr lang="es-ES" sz="2100" kern="1200" dirty="0" err="1">
              <a:solidFill>
                <a:schemeClr val="bg1"/>
              </a:solidFill>
            </a:rPr>
            <a:t>curs</a:t>
          </a:r>
          <a:r>
            <a:rPr lang="es-ES" sz="2100" kern="1200" dirty="0">
              <a:solidFill>
                <a:schemeClr val="bg1"/>
              </a:solidFill>
            </a:rPr>
            <a:t> MECCP)</a:t>
          </a:r>
        </a:p>
      </dsp:txBody>
      <dsp:txXfrm>
        <a:off x="26713" y="426583"/>
        <a:ext cx="5613720" cy="858627"/>
      </dsp:txXfrm>
    </dsp:sp>
    <dsp:sp modelId="{8C4E6E0B-7913-4B5F-BDEE-529CE45585E4}">
      <dsp:nvSpPr>
        <dsp:cNvPr id="0" name=""/>
        <dsp:cNvSpPr/>
      </dsp:nvSpPr>
      <dsp:spPr>
        <a:xfrm>
          <a:off x="288029" y="1728188"/>
          <a:ext cx="7704861" cy="1023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2800" rIns="0" bIns="828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200" kern="1200" dirty="0"/>
            <a:t>Roma (2n </a:t>
          </a:r>
          <a:r>
            <a:rPr lang="es-ES" sz="2200" kern="1200" dirty="0" err="1"/>
            <a:t>curs</a:t>
          </a:r>
          <a:r>
            <a:rPr lang="es-ES" sz="2200" kern="1200" dirty="0"/>
            <a:t> Laurea </a:t>
          </a:r>
          <a:r>
            <a:rPr lang="es-ES" sz="2200" kern="1200" dirty="0" err="1"/>
            <a:t>Magistrale</a:t>
          </a:r>
          <a:r>
            <a:rPr lang="es-ES" sz="2200" kern="1200" dirty="0"/>
            <a:t> in</a:t>
          </a:r>
          <a:r>
            <a:rPr lang="ca-ES" sz="2200" b="1" kern="1200" dirty="0">
              <a:solidFill>
                <a:srgbClr val="9E1B34"/>
              </a:solidFill>
            </a:rPr>
            <a:t>n </a:t>
          </a:r>
          <a:r>
            <a:rPr lang="ca-ES" sz="2200" b="0" kern="1200" dirty="0" err="1">
              <a:solidFill>
                <a:schemeClr val="bg1"/>
              </a:solidFill>
            </a:rPr>
            <a:t>Ingegneria</a:t>
          </a:r>
          <a:r>
            <a:rPr lang="ca-ES" sz="2200" b="0" kern="1200" dirty="0">
              <a:solidFill>
                <a:schemeClr val="bg1"/>
              </a:solidFill>
            </a:rPr>
            <a:t> </a:t>
          </a:r>
          <a:r>
            <a:rPr lang="ca-ES" sz="2200" b="0" kern="1200" dirty="0" err="1">
              <a:solidFill>
                <a:schemeClr val="bg1"/>
              </a:solidFill>
            </a:rPr>
            <a:t>Civile</a:t>
          </a:r>
          <a:r>
            <a:rPr lang="ca-ES" sz="2200" b="0" kern="1200" dirty="0">
              <a:solidFill>
                <a:schemeClr val="bg1"/>
              </a:solidFill>
            </a:rPr>
            <a:t> (</a:t>
          </a:r>
          <a:r>
            <a:rPr lang="es-ES" sz="2200" kern="1200" dirty="0" err="1"/>
            <a:t>equivalent</a:t>
          </a:r>
          <a:r>
            <a:rPr lang="es-ES" sz="2200" kern="1200" dirty="0"/>
            <a:t> Q3+Q4 </a:t>
          </a:r>
          <a:r>
            <a:rPr lang="es-ES" sz="2200" kern="1200" dirty="0">
              <a:solidFill>
                <a:schemeClr val="bg1"/>
              </a:solidFill>
            </a:rPr>
            <a:t>MECCP</a:t>
          </a:r>
          <a:r>
            <a:rPr lang="es-ES" sz="2200" kern="1200" dirty="0"/>
            <a:t>)</a:t>
          </a:r>
          <a:endParaRPr lang="ca-ES" sz="2200" kern="1200" dirty="0">
            <a:solidFill>
              <a:schemeClr val="bg1"/>
            </a:solidFill>
          </a:endParaRPr>
        </a:p>
      </dsp:txBody>
      <dsp:txXfrm>
        <a:off x="318018" y="1758177"/>
        <a:ext cx="6008716" cy="963916"/>
      </dsp:txXfrm>
    </dsp:sp>
    <dsp:sp modelId="{04E3B92D-8419-47B1-BD03-BABD5C1BF956}">
      <dsp:nvSpPr>
        <dsp:cNvPr id="0" name=""/>
        <dsp:cNvSpPr/>
      </dsp:nvSpPr>
      <dsp:spPr>
        <a:xfrm>
          <a:off x="1242137" y="3232070"/>
          <a:ext cx="7038782" cy="96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3820" rIns="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Defensa </a:t>
          </a:r>
          <a:r>
            <a:rPr lang="es-ES" sz="2200" kern="1200" dirty="0" err="1"/>
            <a:t>TFM</a:t>
          </a:r>
          <a:r>
            <a:rPr lang="es-ES" sz="2200" kern="1200" dirty="0"/>
            <a:t> a Roma La </a:t>
          </a:r>
          <a:r>
            <a:rPr lang="es-ES" sz="2200" kern="1200" dirty="0" err="1"/>
            <a:t>Sapienza</a:t>
          </a:r>
          <a:r>
            <a:rPr lang="es-ES" sz="2200" kern="1200" dirty="0"/>
            <a:t> i a </a:t>
          </a:r>
          <a:r>
            <a:rPr lang="es-ES" sz="2200" kern="1200" dirty="0" err="1"/>
            <a:t>l’Escola</a:t>
          </a:r>
          <a:r>
            <a:rPr lang="es-ES" sz="2200" kern="1200" dirty="0"/>
            <a:t> Camins</a:t>
          </a:r>
          <a:endParaRPr lang="ca-ES" sz="2200" kern="1200" dirty="0">
            <a:solidFill>
              <a:schemeClr val="bg1"/>
            </a:solidFill>
          </a:endParaRPr>
        </a:p>
      </dsp:txBody>
      <dsp:txXfrm>
        <a:off x="1270259" y="3260192"/>
        <a:ext cx="5487815" cy="903927"/>
      </dsp:txXfrm>
    </dsp:sp>
    <dsp:sp modelId="{F855D98F-3604-4F7D-A4C9-1AAA76AD4AAA}">
      <dsp:nvSpPr>
        <dsp:cNvPr id="0" name=""/>
        <dsp:cNvSpPr/>
      </dsp:nvSpPr>
      <dsp:spPr>
        <a:xfrm>
          <a:off x="6165128" y="1019261"/>
          <a:ext cx="873653" cy="8736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3600" kern="1200"/>
        </a:p>
      </dsp:txBody>
      <dsp:txXfrm>
        <a:off x="6361700" y="1019261"/>
        <a:ext cx="480509" cy="657424"/>
      </dsp:txXfrm>
    </dsp:sp>
    <dsp:sp modelId="{41048A6C-4AF9-4D5F-8F7E-6418CA582925}">
      <dsp:nvSpPr>
        <dsp:cNvPr id="0" name=""/>
        <dsp:cNvSpPr/>
      </dsp:nvSpPr>
      <dsp:spPr>
        <a:xfrm>
          <a:off x="6786197" y="2578396"/>
          <a:ext cx="873653" cy="8736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/>
        </a:p>
      </dsp:txBody>
      <dsp:txXfrm>
        <a:off x="6982769" y="2578396"/>
        <a:ext cx="480509" cy="65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/>
          <a:lstStyle>
            <a:lvl1pPr algn="l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8499" y="7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/>
          <a:lstStyle>
            <a:lvl1pPr algn="r">
              <a:defRPr sz="1100"/>
            </a:lvl1pPr>
          </a:lstStyle>
          <a:p>
            <a:pPr>
              <a:defRPr/>
            </a:pPr>
            <a:fld id="{DEF17529-2FB5-CF46-B2BD-DF2F1A03F497}" type="datetime1">
              <a:rPr lang="es-ES" smtClean="0"/>
              <a:t>05/02/2026</a:t>
            </a:fld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4" y="9409709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 anchor="b"/>
          <a:lstStyle>
            <a:lvl1pPr algn="l">
              <a:defRPr sz="1100"/>
            </a:lvl1pPr>
          </a:lstStyle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8499" y="9409709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 anchor="b"/>
          <a:lstStyle>
            <a:lvl1pPr algn="r">
              <a:defRPr sz="1100"/>
            </a:lvl1pPr>
          </a:lstStyle>
          <a:p>
            <a:pPr>
              <a:defRPr/>
            </a:pPr>
            <a:fld id="{9D05FC2E-03DD-4BA6-9BBA-993793C27B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2606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/>
          <a:lstStyle>
            <a:lvl1pPr algn="l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8499" y="7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/>
          <a:lstStyle>
            <a:lvl1pPr algn="r">
              <a:defRPr sz="1100"/>
            </a:lvl1pPr>
          </a:lstStyle>
          <a:p>
            <a:pPr>
              <a:defRPr/>
            </a:pPr>
            <a:fld id="{23253CC0-68D2-8F42-825F-3BAAE09E5605}" type="datetime1">
              <a:rPr lang="es-ES" smtClean="0"/>
              <a:t>05/02/2026</a:t>
            </a:fld>
            <a:endParaRPr lang="es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58" tIns="44779" rIns="89558" bIns="44779" rtlCol="0" anchor="ctr"/>
          <a:lstStyle/>
          <a:p>
            <a:pPr lvl="0"/>
            <a:endParaRPr lang="es-ES" noProof="0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4" y="9409709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 anchor="b"/>
          <a:lstStyle>
            <a:lvl1pPr algn="l">
              <a:defRPr sz="1100"/>
            </a:lvl1pPr>
          </a:lstStyle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499" y="9409709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 anchor="b"/>
          <a:lstStyle>
            <a:lvl1pPr algn="r">
              <a:defRPr sz="1100"/>
            </a:lvl1pPr>
          </a:lstStyle>
          <a:p>
            <a:pPr>
              <a:defRPr/>
            </a:pPr>
            <a:fld id="{927E7049-7D9D-47F6-874A-A5CDD2353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7 Marcador de notas"/>
          <p:cNvSpPr>
            <a:spLocks noGrp="1"/>
          </p:cNvSpPr>
          <p:nvPr>
            <p:ph type="body" sz="quarter" idx="3"/>
          </p:nvPr>
        </p:nvSpPr>
        <p:spPr>
          <a:xfrm>
            <a:off x="679019" y="4705467"/>
            <a:ext cx="5436469" cy="4457932"/>
          </a:xfrm>
          <a:prstGeom prst="rect">
            <a:avLst/>
          </a:prstGeom>
        </p:spPr>
        <p:txBody>
          <a:bodyPr vert="horz" lIns="91586" tIns="45792" rIns="91586" bIns="4579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475024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53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915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60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46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87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7628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D16F-6C4E-186C-6D28-FC5A8A4B7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ED946035-841C-27DA-0395-AAB460DAC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92D12030-0C1C-2058-CB74-54DF1AD6C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90F6810-5BEA-B21D-B1F9-2C3F934D28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84A04A7E-44D0-184D-B53C-3F3951F09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9221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4794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025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9239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84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684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345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7862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4937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626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4194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0720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5076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790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8620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3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903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402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788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932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302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058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392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i="1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1634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5312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63106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979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84859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8513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554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3598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60846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19713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72480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9412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81941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6227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759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44131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40692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63729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85485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4591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149" y="4704854"/>
            <a:ext cx="5436207" cy="445747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</p:spTree>
    <p:extLst>
      <p:ext uri="{BB962C8B-B14F-4D97-AF65-F5344CB8AC3E}">
        <p14:creationId xmlns:p14="http://schemas.microsoft.com/office/powerpoint/2010/main" val="33745526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83572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937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56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i="1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228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54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776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s-ES" sz="3200" b="1" dirty="0">
              <a:solidFill>
                <a:srgbClr val="993366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33" y="0"/>
            <a:ext cx="685473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836712"/>
            <a:ext cx="7176062" cy="5544616"/>
          </a:xfrm>
        </p:spPr>
        <p:txBody>
          <a:bodyPr/>
          <a:lstStyle>
            <a:lvl1pPr marL="457200" indent="-457200">
              <a:buSzPct val="119000"/>
              <a:buFont typeface="+mj-lt"/>
              <a:buAutoNum type="arabicPeriod"/>
              <a:defRPr/>
            </a:lvl1pPr>
            <a:lvl2pPr>
              <a:buClr>
                <a:srgbClr val="9E1B34"/>
              </a:buClr>
              <a:defRPr/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10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F45E9-81C4-40E1-819E-024634E07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0B57B0-C615-474B-A8B6-2FCF87B98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B13F6A-0141-413C-8A5C-8ACCDCC5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5503D8-615F-434C-9C09-49BC0A0C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AF6DB-00C7-436C-8646-C6D5F67B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743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73F9D-9E7C-4A2A-A80D-068D9370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0CB45-92F6-4052-87FE-4C45B3E1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2BF7ED-AF2B-4FD2-A5B2-1D4BEA25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977CD-91DE-4D6E-B649-C2804748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25880-56A6-409B-94AF-2AEE9FBF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508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6A7C6-4641-42F7-B9CF-B7444F95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83B9BA-A860-4AF1-85F6-F2FD6F44A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80E84-207E-429B-9851-1B412121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9B706-9186-456F-8A24-28F5A118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311C5-3C1A-4689-B605-C86C6AB8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535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39A3A-8E81-49DB-B61A-523CF172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BA9CF4-C524-45E6-B24B-3EB6234D5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9A6FB7-9BE7-4198-9548-4380034DD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1DE97-C6E2-4C42-9BD9-4062C86F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6DA0F8-6A5B-466E-B89C-D0435731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E0B991-D113-4340-9C73-7CECEEAA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615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214F2-B38A-4757-B032-E58C183A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C2EBBC-565E-4EDA-9D73-55822AB51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94139D-3A32-4295-A85D-2682DE8F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5D0521-6A50-4EBD-A8D2-6FE62A6A2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E7FA2E-4BF2-44BD-B33E-68AA8C2CC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127797-828F-44B7-8671-D9F8415A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6C2729-1F7A-4A52-A61C-3925AA12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A62A77-27AA-4227-AC74-BD0FB02F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064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26D0D-C3BD-48A7-98AA-EC3157D9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8BF55F-ED7C-43A7-8ED6-86C74FD9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7BE6D7-7844-477D-84CD-D5C8B328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5787BA-2DF5-402D-88CF-0BE0DBE5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736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5D664C-0B95-4308-AFA6-5F5CDC70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FC9E98-95A3-4A29-839E-D5FCCFAC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706D47-F6A0-416D-948D-CC6286BB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811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1A9FD-14D6-4711-AED9-B9810F4F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EED8C-4DB7-4549-A282-C47BC879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8C93FE-974A-42A8-A289-3919DE47A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B4A21B-0C1B-4C5B-808F-8B6BF6BC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786C5D-427C-4E21-975D-BB080405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A6CA39-703A-4523-9B85-C6C44B12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082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DAA2F-028A-422B-92DD-D9CD2B52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27B4E4-D6A7-4E1D-8040-E815833AE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A5F616-2248-41B9-901E-81B3132C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5941E-9398-4246-94EE-EFC6DCDC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181D50-93D8-4D69-BF1F-9EEE0FAC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FE6B1D-EBC0-40FD-8DB6-1A902F2B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119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980728"/>
            <a:ext cx="7176062" cy="5400600"/>
          </a:xfrm>
        </p:spPr>
        <p:txBody>
          <a:bodyPr/>
          <a:lstStyle>
            <a:lvl1pPr>
              <a:buSzPct val="119000"/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7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4 de febrer de 202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EF2DC-E846-4329-AA78-089D5EC8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736B7A-2837-4DCD-AF2D-3D459477B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471EB9-7F85-4423-B72A-869CC16A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D87CD2-C763-486F-8372-BF919818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799E8-D88A-4BFE-9316-12482A66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392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A27E39-0459-4C42-B405-471C2F5DD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B253DA-1026-4825-8B1F-EFCB15AEC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79D608-FAE3-4C87-BEFF-73E67394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72E6E-D1E7-4270-BBEC-E618BAB6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9CC91-29CB-432C-879B-E0BBBD7C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05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idor d'imatge 8"/>
          <p:cNvSpPr>
            <a:spLocks noGrp="1"/>
          </p:cNvSpPr>
          <p:nvPr>
            <p:ph type="pic" sz="quarter" idx="10"/>
          </p:nvPr>
        </p:nvSpPr>
        <p:spPr>
          <a:xfrm>
            <a:off x="1116013" y="188913"/>
            <a:ext cx="7488237" cy="655320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pic>
        <p:nvPicPr>
          <p:cNvPr id="11" name="Imat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68" y="0"/>
            <a:ext cx="6854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BÀSICA NUMÈ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836712"/>
            <a:ext cx="7176062" cy="5544616"/>
          </a:xfrm>
        </p:spPr>
        <p:txBody>
          <a:bodyPr/>
          <a:lstStyle>
            <a:lvl1pPr marL="457200" indent="-457200">
              <a:buSzPct val="119000"/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9E1B34"/>
              </a:buClr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10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àgina el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57224" y="1142984"/>
            <a:ext cx="77724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97358" y="1071547"/>
            <a:ext cx="3357563" cy="502127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741863" y="1071547"/>
            <a:ext cx="3359150" cy="502127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8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99592" y="908720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E1B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99592" y="1762795"/>
            <a:ext cx="3402307" cy="4546525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E1B34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12" name="Contenidor de text 2"/>
          <p:cNvSpPr>
            <a:spLocks noGrp="1"/>
          </p:cNvSpPr>
          <p:nvPr>
            <p:ph type="body" idx="13"/>
          </p:nvPr>
        </p:nvSpPr>
        <p:spPr>
          <a:xfrm>
            <a:off x="4730527" y="908720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E1B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Contenidor de contingut 3"/>
          <p:cNvSpPr>
            <a:spLocks noGrp="1"/>
          </p:cNvSpPr>
          <p:nvPr>
            <p:ph sz="half" idx="14"/>
          </p:nvPr>
        </p:nvSpPr>
        <p:spPr>
          <a:xfrm>
            <a:off x="4730527" y="1762795"/>
            <a:ext cx="3402307" cy="4546525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E1B34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15" name="Contenidor de contingut 2"/>
          <p:cNvSpPr>
            <a:spLocks noGrp="1"/>
          </p:cNvSpPr>
          <p:nvPr>
            <p:ph idx="15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73668" y="108000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1800" b="1">
                <a:solidFill>
                  <a:srgbClr val="9E1B34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14810" y="1080000"/>
            <a:ext cx="3857652" cy="4929222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73668" y="2305035"/>
            <a:ext cx="3008313" cy="37671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9E1B3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1080000"/>
            <a:ext cx="5486400" cy="3513153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horitzonta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000100" y="1214422"/>
            <a:ext cx="7072338" cy="487839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E1B3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908720"/>
            <a:ext cx="71755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1"/>
            <a:endParaRPr lang="es-E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25" y="0"/>
            <a:ext cx="717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s-ES" sz="2400" b="1" kern="0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11 Conector recto"/>
          <p:cNvCxnSpPr/>
          <p:nvPr userDrawn="1"/>
        </p:nvCxnSpPr>
        <p:spPr bwMode="auto">
          <a:xfrm>
            <a:off x="899592" y="870336"/>
            <a:ext cx="7172846" cy="1587"/>
          </a:xfrm>
          <a:prstGeom prst="line">
            <a:avLst/>
          </a:prstGeom>
          <a:ln>
            <a:solidFill>
              <a:srgbClr val="9E1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 bwMode="auto">
          <a:xfrm>
            <a:off x="899592" y="6453336"/>
            <a:ext cx="7072313" cy="1587"/>
          </a:xfrm>
          <a:prstGeom prst="line">
            <a:avLst/>
          </a:prstGeom>
          <a:ln>
            <a:solidFill>
              <a:srgbClr val="9E1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9592" y="6525343"/>
            <a:ext cx="7704856" cy="196131"/>
          </a:xfrm>
          <a:prstGeom prst="rect">
            <a:avLst/>
          </a:prstGeom>
          <a:ln/>
        </p:spPr>
        <p:txBody>
          <a:bodyPr/>
          <a:lstStyle>
            <a:lvl1pPr>
              <a:defRPr sz="1000"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4448" y="6525343"/>
            <a:ext cx="432048" cy="216025"/>
          </a:xfrm>
          <a:prstGeom prst="rect">
            <a:avLst/>
          </a:prstGeom>
          <a:ln/>
        </p:spPr>
        <p:txBody>
          <a:bodyPr/>
          <a:lstStyle>
            <a:lvl1pPr>
              <a:defRPr sz="1000"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124122"/>
            <a:ext cx="1643173" cy="7845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8" r:id="rId3"/>
    <p:sldLayoutId id="2147483743" r:id="rId4"/>
    <p:sldLayoutId id="2147483740" r:id="rId5"/>
    <p:sldLayoutId id="2147483744" r:id="rId6"/>
    <p:sldLayoutId id="2147483745" r:id="rId7"/>
    <p:sldLayoutId id="2147483746" r:id="rId8"/>
    <p:sldLayoutId id="2147483747" r:id="rId9"/>
    <p:sldLayoutId id="214748374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860804-CA8D-46CC-A046-A14129BEC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C289D-52D7-4466-BDBD-B0B9E9D1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B7D3-BDFB-4B15-B811-D8E78F35EFCF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40C93-D441-493C-82C0-B39618355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2A0B9-F113-46DC-9187-7E4563455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286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C797-5BB5-4DAE-9C8B-8C5A589F4F31}" type="datetimeFigureOut">
              <a:rPr lang="ca-ES" smtClean="0"/>
              <a:t>5/2/2026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1E1D-8781-4DD7-BA81-1C87A18259F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611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upc-europ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america-llatin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eua-i-canad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eua-i-canad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prime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seg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terce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terce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tercer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tercer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gestio/programa-unitech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gestio/programa-unitech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maps/d/edit?mid=15d4MRg0dTH_GJ42g-V0E0bmGEvXk41k&amp;ll=9.791948220361142%2C0&amp;z=2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ErasmusNoAssocia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g"/><Relationship Id="rId5" Type="http://schemas.openxmlformats.org/officeDocument/2006/relationships/hyperlink" Target="https://camins.upc.edu/ca/estudis/mobilitat/mestudis/erasmus/erasmus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8666DFB4-CF70-DE28-DE9A-B17D4E4D3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22E47CB0-266C-428C-873B-F9E6EB5F9EBE}"/>
              </a:ext>
            </a:extLst>
          </p:cNvPr>
          <p:cNvSpPr txBox="1"/>
          <p:nvPr/>
        </p:nvSpPr>
        <p:spPr>
          <a:xfrm>
            <a:off x="899592" y="1340768"/>
            <a:ext cx="7416824" cy="37548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Japó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1200"/>
              </a:spcAft>
            </a:pPr>
            <a:r>
              <a:rPr lang="en-US" dirty="0"/>
              <a:t>Nagaoka University of Technology-NUT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Mèxic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300"/>
              </a:spcAft>
            </a:pPr>
            <a:r>
              <a:rPr lang="en-US" dirty="0"/>
              <a:t>Universidad </a:t>
            </a:r>
            <a:r>
              <a:rPr lang="en-US" dirty="0" err="1"/>
              <a:t>Autónoma</a:t>
            </a:r>
            <a:r>
              <a:rPr lang="en-US" dirty="0"/>
              <a:t> de Baja California</a:t>
            </a:r>
          </a:p>
          <a:p>
            <a:pPr marL="360000">
              <a:spcAft>
                <a:spcPts val="1200"/>
              </a:spcAft>
            </a:pPr>
            <a:r>
              <a:rPr lang="es-ES" dirty="0"/>
              <a:t>Instituto Tecnológico y de Estudios Superiores de Monterrey</a:t>
            </a:r>
            <a:endParaRPr lang="ca-ES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Regne</a:t>
            </a:r>
            <a:r>
              <a:rPr lang="en-US" b="1" dirty="0">
                <a:solidFill>
                  <a:srgbClr val="9E1A34"/>
                </a:solidFill>
              </a:rPr>
              <a:t> Unit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Cardiff University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Coventry University 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Imperial College of London-ICL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Swansea University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Strathclyde University</a:t>
            </a:r>
            <a:endParaRPr lang="en-US" sz="1600" dirty="0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A5971B9B-FB23-49A9-A725-B8ECC4643D90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/>
              <a:t>Una visió general</a:t>
            </a:r>
            <a:endParaRPr lang="ca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0FE3AC2-0E1C-1A6B-6D22-5FC84E7B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62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22E47CB0-266C-428C-873B-F9E6EB5F9EBE}"/>
              </a:ext>
            </a:extLst>
          </p:cNvPr>
          <p:cNvSpPr txBox="1"/>
          <p:nvPr/>
        </p:nvSpPr>
        <p:spPr>
          <a:xfrm>
            <a:off x="899592" y="1340768"/>
            <a:ext cx="7416824" cy="23775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Xile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300"/>
              </a:spcAft>
            </a:pPr>
            <a:r>
              <a:rPr lang="en-US" dirty="0"/>
              <a:t>Pontificia Universidad Católica de Chile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Universidad del Bío-Bío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E1A34"/>
                </a:solidFill>
              </a:rPr>
              <a:t>Xina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City University of Hong Kong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Northwestern Polytechnical University-NPU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Tongji University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A5971B9B-FB23-49A9-A725-B8ECC4643D90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/>
              <a:t>Una visió general</a:t>
            </a:r>
            <a:endParaRPr lang="ca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A92346F-DA77-1543-2108-22D5C5E2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984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 title="Erasmus+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256584"/>
          </a:xfrm>
        </p:spPr>
        <p:txBody>
          <a:bodyPr/>
          <a:lstStyle/>
          <a:p>
            <a:pPr>
              <a:buSzPct val="100000"/>
            </a:pPr>
            <a:r>
              <a:rPr lang="ca-ES" sz="2200" b="1" dirty="0"/>
              <a:t>Europa</a:t>
            </a:r>
          </a:p>
          <a:p>
            <a:endParaRPr lang="ca-ES" sz="800" b="1" dirty="0"/>
          </a:p>
          <a:p>
            <a:pPr marL="0" indent="0">
              <a:buNone/>
            </a:pPr>
            <a:endParaRPr lang="es-ES" sz="1200" dirty="0"/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ca-ES" sz="2000" b="1" dirty="0"/>
              <a:t>UPC Europa </a:t>
            </a:r>
            <a:r>
              <a:rPr lang="ca-ES" sz="2000" dirty="0"/>
              <a:t>(països fora de la UE o universitats </a:t>
            </a:r>
          </a:p>
          <a:p>
            <a:pPr marL="360000" indent="0">
              <a:spcAft>
                <a:spcPts val="1200"/>
              </a:spcAft>
              <a:buNone/>
            </a:pPr>
            <a:r>
              <a:rPr lang="ca-ES" sz="2000" dirty="0"/>
              <a:t>que no participen al programa Erasmus)</a:t>
            </a:r>
          </a:p>
          <a:p>
            <a:pPr marL="552450" indent="-285750">
              <a:buFont typeface="Wingdings" panose="05000000000000000000" pitchFamily="2" charset="2"/>
              <a:buChar char="Ø"/>
            </a:pPr>
            <a:r>
              <a:rPr lang="ca-ES" sz="1600" dirty="0"/>
              <a:t>Suïssa</a:t>
            </a:r>
          </a:p>
          <a:p>
            <a:pPr marL="792000" lvl="2" indent="-285750">
              <a:buFont typeface="Wingdings" panose="05000000000000000000" pitchFamily="2" charset="2"/>
              <a:buChar char="ü"/>
            </a:pPr>
            <a:r>
              <a:rPr lang="ca-ES" sz="1600" dirty="0" err="1"/>
              <a:t>École</a:t>
            </a:r>
            <a:r>
              <a:rPr lang="ca-ES" sz="1600" dirty="0"/>
              <a:t> </a:t>
            </a:r>
            <a:r>
              <a:rPr lang="ca-ES" sz="1600" dirty="0" err="1"/>
              <a:t>Polytéchnique</a:t>
            </a:r>
            <a:r>
              <a:rPr lang="ca-ES" sz="1600" dirty="0"/>
              <a:t> </a:t>
            </a:r>
            <a:r>
              <a:rPr lang="ca-ES" sz="1600" dirty="0" err="1"/>
              <a:t>Fédérale</a:t>
            </a:r>
            <a:r>
              <a:rPr lang="ca-ES" sz="1600" dirty="0"/>
              <a:t> de </a:t>
            </a:r>
            <a:r>
              <a:rPr lang="ca-ES" sz="1600" dirty="0" err="1"/>
              <a:t>Lausanne</a:t>
            </a:r>
            <a:r>
              <a:rPr lang="ca-ES" sz="1600" dirty="0"/>
              <a:t> (EPFL)</a:t>
            </a:r>
          </a:p>
          <a:p>
            <a:pPr marL="792000" lvl="2" indent="-285750">
              <a:buFont typeface="Wingdings" panose="05000000000000000000" pitchFamily="2" charset="2"/>
              <a:buChar char="ü"/>
            </a:pPr>
            <a:r>
              <a:rPr lang="ca-ES" sz="1600" dirty="0" err="1"/>
              <a:t>Eidgenössische</a:t>
            </a:r>
            <a:r>
              <a:rPr lang="ca-ES" sz="1600" dirty="0"/>
              <a:t> </a:t>
            </a:r>
            <a:r>
              <a:rPr lang="ca-ES" sz="1600" dirty="0" err="1"/>
              <a:t>Tecnische</a:t>
            </a:r>
            <a:r>
              <a:rPr lang="ca-ES" sz="1600" dirty="0"/>
              <a:t> </a:t>
            </a:r>
            <a:r>
              <a:rPr lang="ca-ES" sz="1600" dirty="0" err="1"/>
              <a:t>Hochshule</a:t>
            </a:r>
            <a:r>
              <a:rPr lang="ca-ES" sz="1600" dirty="0"/>
              <a:t> (ETH) </a:t>
            </a:r>
            <a:r>
              <a:rPr lang="ca-ES" sz="1600" dirty="0" err="1"/>
              <a:t>Zürich</a:t>
            </a:r>
            <a:endParaRPr lang="ca-ES" sz="1600" dirty="0"/>
          </a:p>
          <a:p>
            <a:pPr marL="1008000" lvl="2" indent="-285750"/>
            <a:r>
              <a:rPr lang="ca-ES" sz="1600" dirty="0"/>
              <a:t>Matrícula gratuïta a les universitats de destinació</a:t>
            </a:r>
          </a:p>
          <a:p>
            <a:pPr marL="1008000" lvl="2" indent="-285750">
              <a:spcAft>
                <a:spcPts val="600"/>
              </a:spcAft>
            </a:pPr>
            <a:r>
              <a:rPr lang="ca-ES" sz="1600" dirty="0"/>
              <a:t>Beques del govern suís</a:t>
            </a:r>
          </a:p>
          <a:p>
            <a:pPr marL="552450" indent="-285750">
              <a:buFont typeface="Wingdings" panose="05000000000000000000" pitchFamily="2" charset="2"/>
              <a:buChar char="Ø"/>
            </a:pPr>
            <a:r>
              <a:rPr lang="ca-ES" sz="1600" dirty="0"/>
              <a:t>É</a:t>
            </a:r>
            <a:r>
              <a:rPr lang="fr-FR" sz="1600" dirty="0" err="1"/>
              <a:t>cole</a:t>
            </a:r>
            <a:r>
              <a:rPr lang="fr-FR" sz="1600" dirty="0"/>
              <a:t> des Hautes Etudes Commerciales (</a:t>
            </a:r>
            <a:r>
              <a:rPr lang="ca-ES" sz="1600" dirty="0"/>
              <a:t>HEC</a:t>
            </a:r>
            <a:r>
              <a:rPr lang="fr-FR" sz="1600" dirty="0"/>
              <a:t>)</a:t>
            </a:r>
          </a:p>
          <a:p>
            <a:pPr marL="1008000" lvl="1">
              <a:buFont typeface="Courier New" panose="02070309020205020404" pitchFamily="49" charset="0"/>
              <a:buChar char="o"/>
            </a:pPr>
            <a:r>
              <a:rPr lang="ca-ES" dirty="0"/>
              <a:t>Acceptació condicionada per la universitat de destinació</a:t>
            </a:r>
          </a:p>
          <a:p>
            <a:pPr marL="1008000" lvl="1">
              <a:buFont typeface="Courier New" panose="02070309020205020404" pitchFamily="49" charset="0"/>
              <a:buChar char="o"/>
            </a:pPr>
            <a:r>
              <a:rPr lang="ca-ES" dirty="0"/>
              <a:t>Matrícula a l’Escola i a la universitat de destí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/>
          </a:p>
          <a:p>
            <a:pPr marL="0" indent="0">
              <a:buNone/>
            </a:pPr>
            <a:r>
              <a:rPr lang="es-ES" sz="1600" b="1" dirty="0">
                <a:solidFill>
                  <a:srgbClr val="C00000"/>
                </a:solidFill>
              </a:rPr>
              <a:t>ATENCIÓ:</a:t>
            </a:r>
            <a:r>
              <a:rPr lang="es-ES" sz="1600" dirty="0">
                <a:solidFill>
                  <a:srgbClr val="00B050"/>
                </a:solidFill>
              </a:rPr>
              <a:t> </a:t>
            </a:r>
            <a:r>
              <a:rPr lang="es-ES" sz="1600" b="1" dirty="0" err="1"/>
              <a:t>degut</a:t>
            </a:r>
            <a:r>
              <a:rPr lang="es-ES" sz="1600" b="1" dirty="0"/>
              <a:t> a una reducción del </a:t>
            </a:r>
            <a:r>
              <a:rPr lang="es-ES" sz="1600" b="1" dirty="0" err="1"/>
              <a:t>finançament</a:t>
            </a:r>
            <a:r>
              <a:rPr lang="es-ES" sz="1600" b="1" dirty="0"/>
              <a:t> del programa de </a:t>
            </a:r>
            <a:r>
              <a:rPr lang="es-ES" sz="1600" b="1" dirty="0" err="1"/>
              <a:t>mobilitat</a:t>
            </a:r>
            <a:r>
              <a:rPr lang="es-ES" sz="1600" b="1" dirty="0"/>
              <a:t> </a:t>
            </a:r>
            <a:r>
              <a:rPr lang="es-ES" sz="1600" b="1" dirty="0" err="1"/>
              <a:t>suiís</a:t>
            </a:r>
            <a:r>
              <a:rPr lang="es-ES" sz="1600" b="1" dirty="0"/>
              <a:t> SEMP, </a:t>
            </a:r>
            <a:r>
              <a:rPr lang="es-ES" sz="1600" b="1" dirty="0" err="1"/>
              <a:t>els</a:t>
            </a:r>
            <a:r>
              <a:rPr lang="es-ES" sz="1600" b="1" dirty="0"/>
              <a:t> </a:t>
            </a:r>
            <a:r>
              <a:rPr lang="es-ES" sz="1600" b="1" dirty="0" err="1"/>
              <a:t>ajuts</a:t>
            </a:r>
            <a:r>
              <a:rPr lang="es-ES" sz="1600" b="1" dirty="0"/>
              <a:t> a la </a:t>
            </a:r>
            <a:r>
              <a:rPr lang="es-ES" sz="1600" b="1" dirty="0" err="1"/>
              <a:t>mobilitat</a:t>
            </a:r>
            <a:r>
              <a:rPr lang="es-ES" sz="1600" b="1" dirty="0"/>
              <a:t> a </a:t>
            </a:r>
            <a:r>
              <a:rPr lang="ca-ES" sz="1600" b="1" dirty="0"/>
              <a:t>EPFL (i possiblement ETH)</a:t>
            </a:r>
            <a:r>
              <a:rPr lang="ca-ES" sz="1600" dirty="0"/>
              <a:t> </a:t>
            </a:r>
            <a:r>
              <a:rPr lang="es-ES" sz="1600" b="1" dirty="0"/>
              <a:t>no </a:t>
            </a:r>
            <a:r>
              <a:rPr lang="es-ES" sz="1600" b="1" dirty="0" err="1"/>
              <a:t>estan</a:t>
            </a:r>
            <a:r>
              <a:rPr lang="es-ES" sz="1600" b="1" dirty="0"/>
              <a:t> </a:t>
            </a:r>
            <a:r>
              <a:rPr lang="es-ES" sz="1600" b="1" dirty="0" err="1"/>
              <a:t>garantits</a:t>
            </a:r>
            <a:r>
              <a:rPr lang="es-ES" sz="1600" b="1" dirty="0"/>
              <a:t>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F518FF15-5D18-4119-AA64-3C0ADB8E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84" y="1484784"/>
            <a:ext cx="1289304" cy="100584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DDD2088-2649-5894-591D-4F82A2E4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52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184576"/>
          </a:xfrm>
        </p:spPr>
        <p:txBody>
          <a:bodyPr/>
          <a:lstStyle/>
          <a:p>
            <a:pPr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ca-ES" sz="2000" b="1" dirty="0"/>
              <a:t>Amèrica Llatina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/>
              <a:t>Universidad Católica de Salta (Argentina)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 err="1"/>
              <a:t>Universidad</a:t>
            </a:r>
            <a:r>
              <a:rPr lang="ca-ES" dirty="0"/>
              <a:t> Federal do Para (Brasil)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/>
              <a:t>Universidad Industrial de Santander-UIS (Colòmbia)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/>
              <a:t>Universidad Baja California (Mèxic)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Instituto Tecnológico y de Estudios Superiores de Monterrey (</a:t>
            </a:r>
            <a:r>
              <a:rPr lang="es-ES" dirty="0" err="1"/>
              <a:t>Mèxic</a:t>
            </a:r>
            <a:r>
              <a:rPr lang="es-ES" dirty="0"/>
              <a:t>)</a:t>
            </a:r>
            <a:endParaRPr lang="ca-ES" b="1" dirty="0">
              <a:solidFill>
                <a:srgbClr val="9E1A34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 err="1"/>
              <a:t>Pontificia</a:t>
            </a:r>
            <a:r>
              <a:rPr lang="ca-ES" dirty="0"/>
              <a:t> </a:t>
            </a:r>
            <a:r>
              <a:rPr lang="ca-ES" dirty="0" err="1"/>
              <a:t>Universidad</a:t>
            </a:r>
            <a:r>
              <a:rPr lang="ca-ES" dirty="0"/>
              <a:t> </a:t>
            </a:r>
            <a:r>
              <a:rPr lang="ca-ES" dirty="0" err="1"/>
              <a:t>Católica</a:t>
            </a:r>
            <a:r>
              <a:rPr lang="ca-ES" dirty="0"/>
              <a:t> de </a:t>
            </a:r>
            <a:r>
              <a:rPr lang="ca-ES" dirty="0" err="1"/>
              <a:t>Chile</a:t>
            </a:r>
            <a:r>
              <a:rPr lang="ca-ES" dirty="0"/>
              <a:t> (Xile)</a:t>
            </a:r>
            <a:endParaRPr lang="ca-E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 err="1"/>
              <a:t>Universidad</a:t>
            </a:r>
            <a:r>
              <a:rPr lang="ca-ES" dirty="0"/>
              <a:t> del Bío-Bío (Xile)</a:t>
            </a:r>
          </a:p>
          <a:p>
            <a:pPr marL="457200" lvl="1" indent="0">
              <a:spcBef>
                <a:spcPts val="0"/>
              </a:spcBef>
              <a:buNone/>
            </a:pPr>
            <a:endParaRPr lang="ca-ES" sz="800" b="1" dirty="0">
              <a:solidFill>
                <a:schemeClr val="accent4"/>
              </a:solidFill>
            </a:endParaRPr>
          </a:p>
          <a:p>
            <a:pPr marL="447675" lvl="1" indent="-447675">
              <a:buFont typeface="Wingdings" panose="05000000000000000000" pitchFamily="2" charset="2"/>
              <a:buChar char="q"/>
            </a:pPr>
            <a:r>
              <a:rPr lang="ca-ES" sz="1800" b="1" dirty="0"/>
              <a:t>Programa Smile Magalh</a:t>
            </a:r>
            <a:r>
              <a:rPr lang="pt-BR" sz="1800" b="1" dirty="0"/>
              <a:t>ã</a:t>
            </a:r>
            <a:r>
              <a:rPr lang="ca-ES" sz="1800" b="1" dirty="0"/>
              <a:t>es</a:t>
            </a:r>
            <a:endParaRPr lang="ca-ES" sz="1800" dirty="0"/>
          </a:p>
          <a:p>
            <a:pPr lvl="1"/>
            <a:r>
              <a:rPr lang="ca-ES" dirty="0"/>
              <a:t>Places fora de la convocatòria Mou-te i </a:t>
            </a:r>
            <a:r>
              <a:rPr lang="ca-ES" dirty="0" err="1"/>
              <a:t>l’e</a:t>
            </a:r>
            <a:r>
              <a:rPr lang="ca-ES" dirty="0"/>
              <a:t>-Secretaria -&gt; informeu-vos a la Unitat de Suport a la Gestió dels Estudis de Grau i Màster</a:t>
            </a:r>
          </a:p>
          <a:p>
            <a:pPr lvl="1"/>
            <a:r>
              <a:rPr lang="ca-ES" dirty="0"/>
              <a:t>Matrícula a l’Escola i gratuïta a la universitat de destí</a:t>
            </a:r>
          </a:p>
          <a:p>
            <a:pPr lvl="1"/>
            <a:r>
              <a:rPr lang="ca-ES" dirty="0"/>
              <a:t>Acceptació condicionada per la universitat de destinació</a:t>
            </a:r>
          </a:p>
          <a:p>
            <a:pPr marL="457200" lvl="1" indent="0">
              <a:buNone/>
            </a:pPr>
            <a:endParaRPr lang="ca-ES" dirty="0"/>
          </a:p>
          <a:p>
            <a:pPr marL="446400" lvl="1" indent="-446400">
              <a:buFont typeface="Wingdings" panose="05000000000000000000" pitchFamily="2" charset="2"/>
              <a:buChar char="q"/>
            </a:pPr>
            <a:r>
              <a:rPr lang="ca-ES" sz="1800" b="1" dirty="0"/>
              <a:t>Ajuts econòmics</a:t>
            </a:r>
            <a:r>
              <a:rPr lang="ca-ES" sz="1800" dirty="0"/>
              <a:t>: Santander Erasmus, Erasmus+ TPNAP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51B8F028-3DE2-474F-AF2C-3775E262A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84784"/>
            <a:ext cx="1289304" cy="1005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B93BC-D20E-7FCE-2F39-5528313C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464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80920" cy="4824536"/>
          </a:xfrm>
        </p:spPr>
        <p:txBody>
          <a:bodyPr/>
          <a:lstStyle/>
          <a:p>
            <a:pPr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ca-ES" sz="2200" b="1" dirty="0"/>
              <a:t>Estats Units i Canadà</a:t>
            </a:r>
            <a:endParaRPr lang="ca-ES" sz="2200" dirty="0"/>
          </a:p>
          <a:p>
            <a:pPr>
              <a:spcAft>
                <a:spcPts val="600"/>
              </a:spcAft>
              <a:buSzPct val="100000"/>
              <a:buFont typeface="+mj-lt"/>
              <a:buAutoNum type="arabicPeriod" startAt="3"/>
            </a:pPr>
            <a:endParaRPr lang="ca-ES" sz="500" dirty="0"/>
          </a:p>
          <a:p>
            <a:pPr marL="361950" indent="-3619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a-ES" sz="1800" dirty="0"/>
              <a:t>Estats Units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sz="1800" b="1" dirty="0"/>
              <a:t>Illinois Institute of Technology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a-ES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a-ES" sz="1800" dirty="0"/>
              <a:t>Doble titulació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a-ES" sz="800" dirty="0"/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ca-ES" sz="1800" dirty="0"/>
              <a:t>Opció de beca industrial (aprox. $20k bruts) – requisits de vinculació posterior. Contactar amb </a:t>
            </a:r>
            <a:r>
              <a:rPr lang="ca-ES" sz="1800" dirty="0" err="1"/>
              <a:t>Sd</a:t>
            </a:r>
            <a:r>
              <a:rPr lang="ca-ES" sz="1800" dirty="0"/>
              <a:t>. Relacions Internacionals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a-ES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a-ES" sz="1800" dirty="0"/>
              <a:t>Quadrimestre de recerca per fer TFM (</a:t>
            </a:r>
            <a:r>
              <a:rPr lang="ca-ES" sz="1800" i="1" dirty="0" err="1"/>
              <a:t>Research</a:t>
            </a:r>
            <a:r>
              <a:rPr lang="ca-ES" sz="1800" i="1" dirty="0"/>
              <a:t> </a:t>
            </a:r>
            <a:r>
              <a:rPr lang="ca-ES" sz="1800" i="1" dirty="0" err="1"/>
              <a:t>Option</a:t>
            </a:r>
            <a:r>
              <a:rPr lang="ca-ES" sz="1800" dirty="0"/>
              <a:t>)</a:t>
            </a:r>
          </a:p>
          <a:p>
            <a:pPr marL="647700" lvl="1" indent="-361950">
              <a:buFont typeface="Wingdings" panose="05000000000000000000" pitchFamily="2" charset="2"/>
              <a:buChar char="q"/>
            </a:pPr>
            <a:endParaRPr lang="ca-ES" sz="1000" dirty="0"/>
          </a:p>
          <a:p>
            <a:pPr marL="647700" lvl="1" indent="-361950">
              <a:buFont typeface="Wingdings" panose="05000000000000000000" pitchFamily="2" charset="2"/>
              <a:buChar char="q"/>
            </a:pPr>
            <a:endParaRPr lang="ca-ES" sz="1000" dirty="0"/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ca-ES" sz="1800" dirty="0"/>
              <a:t>Canadà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b="1" dirty="0"/>
              <a:t>Ecole Technologie Supérieure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b="1" dirty="0"/>
              <a:t>École Polytechnique de Montréal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1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FD137187-9A78-4020-8EE5-BAF4353BB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84784"/>
            <a:ext cx="1289304" cy="1005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AB6E1-13E3-8FE3-C0A3-757CFF63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DD55C-D5F6-A8E4-E132-BA33BAF2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48229547-2AEE-C388-16B3-26A4955A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80920" cy="4824536"/>
          </a:xfrm>
        </p:spPr>
        <p:txBody>
          <a:bodyPr/>
          <a:lstStyle/>
          <a:p>
            <a:pPr marL="0" indent="0">
              <a:spcAft>
                <a:spcPts val="600"/>
              </a:spcAft>
              <a:buSzPct val="100000"/>
              <a:buNone/>
            </a:pPr>
            <a:r>
              <a:rPr lang="ca-ES" sz="2200" b="1" dirty="0">
                <a:solidFill>
                  <a:srgbClr val="9E1A34"/>
                </a:solidFill>
              </a:rPr>
              <a:t>4.</a:t>
            </a:r>
            <a:r>
              <a:rPr lang="ca-ES" sz="2200" b="1" dirty="0">
                <a:solidFill>
                  <a:srgbClr val="C00000"/>
                </a:solidFill>
              </a:rPr>
              <a:t> </a:t>
            </a:r>
            <a:r>
              <a:rPr lang="ca-ES" sz="2200" b="1" dirty="0"/>
              <a:t>Austràlia</a:t>
            </a:r>
            <a:endParaRPr lang="ca-ES" sz="2200" dirty="0"/>
          </a:p>
          <a:p>
            <a:pPr marL="457200" lvl="1" indent="0">
              <a:buNone/>
            </a:pPr>
            <a:endParaRPr lang="fr-FR" sz="800" b="1" dirty="0"/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ca-ES" sz="1800" dirty="0"/>
              <a:t>Melbourne (VIC)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/>
              <a:t>Royal Melbourne Institute of Technology </a:t>
            </a:r>
            <a:r>
              <a:rPr lang="ca-ES" sz="1800" b="1" dirty="0">
                <a:solidFill>
                  <a:srgbClr val="9E1A34"/>
                </a:solidFill>
              </a:rPr>
              <a:t>(NOU!)</a:t>
            </a:r>
            <a:endParaRPr lang="fr-FR" sz="1800" b="1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F35373E-5664-87BD-B4E0-B6BFEF5B56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AAF599E-5795-7647-4958-4D0D8FFE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pic>
        <p:nvPicPr>
          <p:cNvPr id="1028" name="Picture 4" descr="Global Career-Focused Learning in Melbourne | RMIT University">
            <a:extLst>
              <a:ext uri="{FF2B5EF4-FFF2-40B4-BE49-F238E27FC236}">
                <a16:creationId xmlns:a16="http://schemas.microsoft.com/office/drawing/2014/main" id="{3D0F9B36-0320-57FF-D5C7-DC2CADB5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24" y="2761919"/>
            <a:ext cx="6448752" cy="32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20254-28F5-060A-7667-37507E2F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161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5937" y="1052736"/>
            <a:ext cx="7752126" cy="5328592"/>
          </a:xfrm>
        </p:spPr>
        <p:txBody>
          <a:bodyPr/>
          <a:lstStyle/>
          <a:p>
            <a:pPr marL="447675" indent="-447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4"/>
            </a:pPr>
            <a:r>
              <a:rPr lang="ca-ES" sz="2200" b="1" dirty="0"/>
              <a:t>Àsia</a:t>
            </a:r>
          </a:p>
          <a:p>
            <a:pPr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a-ES" sz="2000" dirty="0"/>
              <a:t>Xina </a:t>
            </a:r>
          </a:p>
          <a:p>
            <a:pPr marL="542925" lvl="1" indent="-276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800" dirty="0"/>
              <a:t>City University of Hong Kong</a:t>
            </a:r>
          </a:p>
          <a:p>
            <a:pPr marL="542925" lvl="1" indent="-276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800" dirty="0" err="1"/>
              <a:t>Northwestern</a:t>
            </a:r>
            <a:r>
              <a:rPr lang="ca-ES" sz="1800" dirty="0"/>
              <a:t> </a:t>
            </a:r>
            <a:r>
              <a:rPr lang="ca-ES" sz="1800" dirty="0" err="1"/>
              <a:t>Polytechnical</a:t>
            </a:r>
            <a:r>
              <a:rPr lang="ca-ES" sz="1800" dirty="0"/>
              <a:t> University-NWPU</a:t>
            </a:r>
            <a:endParaRPr lang="ca-ES" sz="1800" b="1" dirty="0">
              <a:solidFill>
                <a:srgbClr val="9E1A34"/>
              </a:solidFill>
            </a:endParaRPr>
          </a:p>
          <a:p>
            <a:pPr marL="542925" lvl="1" indent="-276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800" dirty="0" err="1"/>
              <a:t>Tongji</a:t>
            </a:r>
            <a:r>
              <a:rPr lang="ca-ES" sz="1800" dirty="0"/>
              <a:t> University</a:t>
            </a:r>
          </a:p>
          <a:p>
            <a:pPr marL="542925" lvl="1" indent="-276225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800" dirty="0"/>
          </a:p>
          <a:p>
            <a:pPr marL="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a-ES" sz="2000" dirty="0"/>
              <a:t>Japó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Nagaoka University of Technology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a-ES" sz="1800" dirty="0"/>
          </a:p>
          <a:p>
            <a:pPr marL="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a-ES" sz="2000" dirty="0"/>
              <a:t>Índia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Indian Institute of Technology Madras-</a:t>
            </a:r>
            <a:r>
              <a:rPr lang="en-US" sz="1800" dirty="0" err="1"/>
              <a:t>IIT</a:t>
            </a:r>
            <a:r>
              <a:rPr lang="en-US" sz="1800" dirty="0"/>
              <a:t> Madras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a-ES" sz="2000" dirty="0"/>
              <a:t>Corea del Sud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Incheon </a:t>
            </a:r>
            <a:r>
              <a:rPr lang="ca-ES" sz="1800" dirty="0" err="1"/>
              <a:t>National</a:t>
            </a:r>
            <a:r>
              <a:rPr lang="ca-ES" sz="1800" dirty="0"/>
              <a:t> University</a:t>
            </a:r>
          </a:p>
          <a:p>
            <a:pPr marL="266700" lvl="1" indent="0">
              <a:spcAft>
                <a:spcPts val="0"/>
              </a:spcAft>
              <a:buNone/>
            </a:pPr>
            <a:endParaRPr lang="ca-ES" sz="1800" dirty="0"/>
          </a:p>
          <a:p>
            <a:pPr marL="266700" lvl="1" indent="0">
              <a:spcAft>
                <a:spcPts val="0"/>
              </a:spcAft>
              <a:buNone/>
            </a:pPr>
            <a:endParaRPr lang="ca-ES" sz="1800" dirty="0"/>
          </a:p>
          <a:p>
            <a:pPr marL="266700" lvl="1" indent="0">
              <a:spcAft>
                <a:spcPts val="0"/>
              </a:spcAft>
              <a:buNone/>
            </a:pPr>
            <a:endParaRPr lang="ca-ES" sz="1800" dirty="0"/>
          </a:p>
          <a:p>
            <a:pPr marL="266700" lvl="1" indent="0">
              <a:spcAft>
                <a:spcPts val="0"/>
              </a:spcAft>
              <a:buNone/>
            </a:pPr>
            <a:endParaRPr lang="ca-ES" sz="1800" dirty="0"/>
          </a:p>
          <a:p>
            <a:pPr marL="571500">
              <a:buFont typeface="Wingdings" panose="05000000000000000000" pitchFamily="2" charset="2"/>
              <a:buChar char="q"/>
            </a:pPr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C52C42C3-FCD0-4388-8D8F-0EA3B4EB5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63" y="1340768"/>
            <a:ext cx="1289304" cy="1005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D9717-4FBD-EC0A-2F21-78A970A6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332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/>
              <a:t>A qui va dirigit?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59144266-2886-4E21-868B-2660C7936761}"/>
              </a:ext>
            </a:extLst>
          </p:cNvPr>
          <p:cNvSpPr txBox="1"/>
          <p:nvPr/>
        </p:nvSpPr>
        <p:spPr>
          <a:xfrm>
            <a:off x="359532" y="3933056"/>
            <a:ext cx="7488832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200" b="1" dirty="0">
                <a:solidFill>
                  <a:srgbClr val="9E1B34"/>
                </a:solidFill>
              </a:rPr>
              <a:t>Màsters temàtics</a:t>
            </a:r>
          </a:p>
          <a:p>
            <a:pPr marL="714375" lvl="2"/>
            <a:endParaRPr lang="ca-ES" sz="800" dirty="0"/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Enginyeria Estructural i de la Construcció (MEEC)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B34"/>
                </a:solidFill>
              </a:rPr>
              <a:t> </a:t>
            </a:r>
            <a:r>
              <a:rPr lang="ca-ES" sz="2200" dirty="0"/>
              <a:t>Mètodes Numèrics en Enginyeria (MMNE)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B34"/>
                </a:solidFill>
              </a:rPr>
              <a:t> </a:t>
            </a:r>
            <a:r>
              <a:rPr lang="ca-ES" sz="2200" dirty="0"/>
              <a:t>Enginyeria Ambiental (MEA)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B34"/>
                </a:solidFill>
              </a:rPr>
              <a:t> </a:t>
            </a:r>
            <a:r>
              <a:rPr lang="ca-ES" sz="2200" dirty="0"/>
              <a:t>Enginyeria del Terreny (MET)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Mobilitat Urbana (MUM)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7C51584F-0ECC-4A73-A076-C2875FBFA9DE}"/>
              </a:ext>
            </a:extLst>
          </p:cNvPr>
          <p:cNvSpPr txBox="1"/>
          <p:nvPr/>
        </p:nvSpPr>
        <p:spPr>
          <a:xfrm>
            <a:off x="323528" y="1052736"/>
            <a:ext cx="7488832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200" b="1" dirty="0">
                <a:solidFill>
                  <a:srgbClr val="9E1B34"/>
                </a:solidFill>
              </a:rPr>
              <a:t>Grau</a:t>
            </a:r>
          </a:p>
          <a:p>
            <a:pPr marL="714375" lvl="2"/>
            <a:endParaRPr lang="ca-ES" sz="800" dirty="0"/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Grau en Enginyeria Civil (GEC)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Grau en Enginyeria Ambiental (GEA)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B34"/>
                </a:solidFill>
              </a:rPr>
              <a:t> </a:t>
            </a:r>
            <a:r>
              <a:rPr lang="ca-ES" sz="2200" dirty="0"/>
              <a:t>Grau en Ciències i Tecnologies del Mar (GCTM)</a:t>
            </a:r>
            <a:endParaRPr lang="en-GB" dirty="0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14287F63-11CB-4FCF-9817-0350F01A1E2A}"/>
              </a:ext>
            </a:extLst>
          </p:cNvPr>
          <p:cNvSpPr txBox="1"/>
          <p:nvPr/>
        </p:nvSpPr>
        <p:spPr>
          <a:xfrm>
            <a:off x="323528" y="3356992"/>
            <a:ext cx="817957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200" b="1" dirty="0">
                <a:solidFill>
                  <a:srgbClr val="9E1B34"/>
                </a:solidFill>
              </a:rPr>
              <a:t>Màster en Enginyeria de Camins, Canals i Ports 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6928EACA-13D0-4C89-9E3B-AE17325D10B5}"/>
              </a:ext>
            </a:extLst>
          </p:cNvPr>
          <p:cNvSpPr txBox="1"/>
          <p:nvPr/>
        </p:nvSpPr>
        <p:spPr>
          <a:xfrm>
            <a:off x="323528" y="2780928"/>
            <a:ext cx="817957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200" b="1" dirty="0">
                <a:solidFill>
                  <a:srgbClr val="9E1A34"/>
                </a:solidFill>
              </a:rPr>
              <a:t>PARS en </a:t>
            </a:r>
            <a:r>
              <a:rPr lang="pt-BR" sz="2200" b="1" dirty="0">
                <a:solidFill>
                  <a:srgbClr val="9E1A34"/>
                </a:solidFill>
              </a:rPr>
              <a:t>Enginyeria de Camins, Canals i Ports</a:t>
            </a:r>
            <a:r>
              <a:rPr lang="ca-ES" sz="2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B4C4479-EEF4-8965-9A87-5EDF3718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09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57C72BA2-6273-4898-8528-FBCE55429FA5}"/>
              </a:ext>
            </a:extLst>
          </p:cNvPr>
          <p:cNvSpPr txBox="1"/>
          <p:nvPr/>
        </p:nvSpPr>
        <p:spPr>
          <a:xfrm>
            <a:off x="107504" y="980728"/>
            <a:ext cx="8668072" cy="12618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400" b="1" dirty="0">
                <a:solidFill>
                  <a:srgbClr val="9E1A34"/>
                </a:solidFill>
              </a:rPr>
              <a:t>Grau en Enginyeria Civil i PARS en </a:t>
            </a:r>
            <a:r>
              <a:rPr lang="es-ES" sz="2400" b="1" dirty="0">
                <a:solidFill>
                  <a:srgbClr val="9E1A34"/>
                </a:solidFill>
              </a:rPr>
              <a:t>ECCP</a:t>
            </a:r>
            <a:endParaRPr lang="ca-ES" sz="2400" b="1" dirty="0">
              <a:solidFill>
                <a:srgbClr val="9E1B34"/>
              </a:solidFill>
            </a:endParaRPr>
          </a:p>
          <a:p>
            <a:pPr marL="714375" lvl="2"/>
            <a:endParaRPr lang="ca-ES" sz="800" dirty="0"/>
          </a:p>
          <a:p>
            <a:pPr marL="1057275" lvl="2" indent="-342900">
              <a:buFont typeface="Wingdings" panose="05000000000000000000" pitchFamily="2" charset="2"/>
              <a:buChar char="Ø"/>
            </a:pPr>
            <a:r>
              <a:rPr lang="ca-ES" sz="2200" dirty="0"/>
              <a:t>Més de </a:t>
            </a:r>
            <a:r>
              <a:rPr lang="ca-ES" sz="2200" b="1" dirty="0">
                <a:solidFill>
                  <a:srgbClr val="9E1A34"/>
                </a:solidFill>
              </a:rPr>
              <a:t>97</a:t>
            </a:r>
            <a:r>
              <a:rPr lang="ca-ES" sz="2200" dirty="0"/>
              <a:t> destinacions i </a:t>
            </a:r>
            <a:r>
              <a:rPr lang="ca-ES" sz="2200" b="1" dirty="0">
                <a:solidFill>
                  <a:srgbClr val="9E1A34"/>
                </a:solidFill>
              </a:rPr>
              <a:t>250</a:t>
            </a:r>
            <a:r>
              <a:rPr lang="ca-ES" sz="2200" dirty="0"/>
              <a:t> ofertes arreu del món, entre les que destaquem:</a:t>
            </a:r>
            <a:endParaRPr lang="en-GB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F36FFE1F-1829-416A-830B-EB774E5298AA}"/>
              </a:ext>
            </a:extLst>
          </p:cNvPr>
          <p:cNvSpPr txBox="1"/>
          <p:nvPr/>
        </p:nvSpPr>
        <p:spPr>
          <a:xfrm>
            <a:off x="1547664" y="2256542"/>
            <a:ext cx="66402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TU München (</a:t>
            </a:r>
            <a:r>
              <a:rPr lang="en-US" dirty="0" err="1"/>
              <a:t>Alemanya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INP Grenoble (</a:t>
            </a:r>
            <a:r>
              <a:rPr lang="en-US" dirty="0" err="1"/>
              <a:t>França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 Aalto University (</a:t>
            </a:r>
            <a:r>
              <a:rPr lang="en-US" dirty="0" err="1"/>
              <a:t>Finlàndia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s-ES" dirty="0" err="1"/>
              <a:t>École</a:t>
            </a:r>
            <a:r>
              <a:rPr lang="es-ES" dirty="0"/>
              <a:t> </a:t>
            </a:r>
            <a:r>
              <a:rPr lang="es-ES" dirty="0" err="1"/>
              <a:t>Polytechnique</a:t>
            </a:r>
            <a:r>
              <a:rPr lang="es-ES" dirty="0"/>
              <a:t> de </a:t>
            </a:r>
            <a:r>
              <a:rPr lang="es-ES" dirty="0" err="1"/>
              <a:t>Bruxelles</a:t>
            </a:r>
            <a:r>
              <a:rPr lang="en-US" dirty="0"/>
              <a:t> (</a:t>
            </a:r>
            <a:r>
              <a:rPr lang="en-US" dirty="0" err="1"/>
              <a:t>Bèlgica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Politecnico</a:t>
            </a:r>
            <a:r>
              <a:rPr lang="en-US" dirty="0"/>
              <a:t> di Milano (</a:t>
            </a:r>
            <a:r>
              <a:rPr lang="en-US" dirty="0" err="1"/>
              <a:t>Itàlia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Politecnico</a:t>
            </a:r>
            <a:r>
              <a:rPr lang="en-US" dirty="0"/>
              <a:t> di Torino (</a:t>
            </a:r>
            <a:r>
              <a:rPr lang="en-US" dirty="0" err="1"/>
              <a:t>Itàlia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TU Delft (</a:t>
            </a:r>
            <a:r>
              <a:rPr lang="en-US" dirty="0" err="1"/>
              <a:t>Països</a:t>
            </a:r>
            <a:r>
              <a:rPr lang="en-US" dirty="0"/>
              <a:t> </a:t>
            </a:r>
            <a:r>
              <a:rPr lang="en-US" dirty="0" err="1"/>
              <a:t>Baixos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Universidade</a:t>
            </a:r>
            <a:r>
              <a:rPr lang="en-US" dirty="0"/>
              <a:t> do Porto (Portugal)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Strathclyde University (</a:t>
            </a:r>
            <a:r>
              <a:rPr lang="en-US" dirty="0" err="1"/>
              <a:t>Regne</a:t>
            </a:r>
            <a:r>
              <a:rPr lang="en-US" dirty="0"/>
              <a:t> Unit)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fr-FR" dirty="0"/>
              <a:t>École Polytechnique Fédérale de Lausanne</a:t>
            </a:r>
            <a:r>
              <a:rPr lang="en-US" dirty="0"/>
              <a:t> (</a:t>
            </a:r>
            <a:r>
              <a:rPr lang="en-US" dirty="0" err="1"/>
              <a:t>Suïssa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Chalmers University of Technology (</a:t>
            </a:r>
            <a:r>
              <a:rPr lang="en-US" dirty="0" err="1"/>
              <a:t>Suècia</a:t>
            </a:r>
            <a:r>
              <a:rPr lang="en-US" dirty="0"/>
              <a:t>)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C5002EE-7C9A-076D-C2D0-207C0811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40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BE885D7A-3F90-4DAC-8209-B2CBF3354239}"/>
              </a:ext>
            </a:extLst>
          </p:cNvPr>
          <p:cNvSpPr txBox="1"/>
          <p:nvPr/>
        </p:nvSpPr>
        <p:spPr>
          <a:xfrm>
            <a:off x="107504" y="1014988"/>
            <a:ext cx="8784976" cy="12618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400" b="1" dirty="0">
                <a:solidFill>
                  <a:srgbClr val="9E1B34"/>
                </a:solidFill>
              </a:rPr>
              <a:t>Grau en Enginyeria Ambiental</a:t>
            </a:r>
          </a:p>
          <a:p>
            <a:pPr marL="714375" lvl="2"/>
            <a:endParaRPr lang="ca-ES" sz="800" dirty="0"/>
          </a:p>
          <a:p>
            <a:pPr marL="1057275" lvl="2" indent="-342900">
              <a:buFont typeface="Wingdings" panose="05000000000000000000" pitchFamily="2" charset="2"/>
              <a:buChar char="Ø"/>
            </a:pPr>
            <a:r>
              <a:rPr lang="ca-ES" sz="2200" dirty="0"/>
              <a:t>Més de </a:t>
            </a:r>
            <a:r>
              <a:rPr lang="ca-ES" sz="2200" b="1" dirty="0">
                <a:solidFill>
                  <a:srgbClr val="9E1A34"/>
                </a:solidFill>
              </a:rPr>
              <a:t>15</a:t>
            </a:r>
            <a:r>
              <a:rPr lang="ca-ES" sz="2200" dirty="0"/>
              <a:t> destinacions i </a:t>
            </a:r>
            <a:r>
              <a:rPr lang="ca-ES" sz="2200" b="1" dirty="0">
                <a:solidFill>
                  <a:srgbClr val="9E1A34"/>
                </a:solidFill>
              </a:rPr>
              <a:t>50</a:t>
            </a:r>
            <a:r>
              <a:rPr lang="ca-ES" sz="2200" dirty="0"/>
              <a:t> ofertes arreu del món, entre les que destaquem:</a:t>
            </a:r>
            <a:endParaRPr lang="en-GB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B361D11F-F362-4A6E-8AC9-7A7E0B8BD827}"/>
              </a:ext>
            </a:extLst>
          </p:cNvPr>
          <p:cNvSpPr txBox="1"/>
          <p:nvPr/>
        </p:nvSpPr>
        <p:spPr>
          <a:xfrm>
            <a:off x="1532110" y="2420888"/>
            <a:ext cx="66402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Technische</a:t>
            </a:r>
            <a:r>
              <a:rPr lang="en-US" dirty="0"/>
              <a:t> Universität Dresden (</a:t>
            </a:r>
            <a:r>
              <a:rPr lang="en-US" dirty="0" err="1"/>
              <a:t>Alemanya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Technische</a:t>
            </a:r>
            <a:r>
              <a:rPr lang="en-US" dirty="0"/>
              <a:t> Universität Wien (</a:t>
            </a:r>
            <a:r>
              <a:rPr lang="en-US" dirty="0" err="1"/>
              <a:t>Àustria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Aalto University (</a:t>
            </a:r>
            <a:r>
              <a:rPr lang="en-US" dirty="0" err="1"/>
              <a:t>Finlàndia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Indian Institute of Technology Madras-IIT Madras (</a:t>
            </a:r>
            <a:r>
              <a:rPr lang="en-US" dirty="0" err="1"/>
              <a:t>Índia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Politecnico</a:t>
            </a:r>
            <a:r>
              <a:rPr lang="en-US" dirty="0"/>
              <a:t> di Milano (</a:t>
            </a:r>
            <a:r>
              <a:rPr lang="en-US" dirty="0" err="1"/>
              <a:t>Itàlia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Università</a:t>
            </a:r>
            <a:r>
              <a:rPr lang="en-US" dirty="0"/>
              <a:t> di Genova (</a:t>
            </a:r>
            <a:r>
              <a:rPr lang="en-US" dirty="0" err="1"/>
              <a:t>Itàlia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TU Delft (</a:t>
            </a:r>
            <a:r>
              <a:rPr lang="en-US" dirty="0" err="1"/>
              <a:t>Països</a:t>
            </a:r>
            <a:r>
              <a:rPr lang="en-US" dirty="0"/>
              <a:t> </a:t>
            </a:r>
            <a:r>
              <a:rPr lang="en-US" dirty="0" err="1"/>
              <a:t>Baixos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Universidade</a:t>
            </a:r>
            <a:r>
              <a:rPr lang="en-US" dirty="0"/>
              <a:t> do Porto (Portugal)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Chalmers University of Technology (</a:t>
            </a:r>
            <a:r>
              <a:rPr lang="en-US" dirty="0" err="1"/>
              <a:t>Suècia</a:t>
            </a:r>
            <a:r>
              <a:rPr lang="en-US" dirty="0"/>
              <a:t>)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5B34F4A2-BBBB-4C7E-A760-AB6D90D08875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414EB6F-F7FB-B333-47DD-8D6FE760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690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176062" cy="4824536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Una visió general</a:t>
            </a:r>
          </a:p>
          <a:p>
            <a:pPr lvl="1">
              <a:spcAft>
                <a:spcPts val="0"/>
              </a:spcAft>
              <a:buNone/>
            </a:pPr>
            <a:r>
              <a:rPr lang="ca-ES" dirty="0">
                <a:solidFill>
                  <a:schemeClr val="tx1"/>
                </a:solidFill>
              </a:rPr>
              <a:t>Oferta 2026-27</a:t>
            </a:r>
          </a:p>
          <a:p>
            <a:pPr lvl="1">
              <a:spcAft>
                <a:spcPts val="600"/>
              </a:spcAft>
              <a:buNone/>
            </a:pPr>
            <a:r>
              <a:rPr lang="ca-ES" dirty="0">
                <a:solidFill>
                  <a:schemeClr val="tx1"/>
                </a:solidFill>
              </a:rPr>
              <a:t>Europa, Amèrica Llatina, EUA, Canadà, Austràlia i Àsia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A qui va dirigit</a:t>
            </a:r>
          </a:p>
          <a:p>
            <a:pPr marL="457200" indent="-457200"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Què es pot fer?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Modalitats de mobilitat</a:t>
            </a:r>
          </a:p>
          <a:p>
            <a:pPr lvl="1">
              <a:buNone/>
            </a:pPr>
            <a:r>
              <a:rPr lang="ca-ES" dirty="0">
                <a:solidFill>
                  <a:schemeClr val="tx1"/>
                </a:solidFill>
              </a:rPr>
              <a:t>Itinerari lliure / Itinerari tancat</a:t>
            </a:r>
          </a:p>
          <a:p>
            <a:pPr lvl="1">
              <a:spcAft>
                <a:spcPts val="600"/>
              </a:spcAft>
              <a:buNone/>
            </a:pPr>
            <a:r>
              <a:rPr lang="ca-ES" dirty="0">
                <a:solidFill>
                  <a:schemeClr val="tx1"/>
                </a:solidFill>
              </a:rPr>
              <a:t>Dobles diplomes, Programes SICUE i UNITECH</a:t>
            </a:r>
          </a:p>
          <a:p>
            <a:pPr marL="457200" indent="-457200"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Requeriments mobilitat 2026-27</a:t>
            </a:r>
          </a:p>
          <a:p>
            <a:pPr marL="457200" indent="-457200"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TFG/TFM en mobilitat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Per què marxar?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Full de ruta</a:t>
            </a:r>
          </a:p>
          <a:p>
            <a:pPr lvl="1">
              <a:buNone/>
            </a:pPr>
            <a:endParaRPr lang="ca-ES" dirty="0"/>
          </a:p>
          <a:p>
            <a:pPr lvl="1">
              <a:buNone/>
            </a:pP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96544" cy="432048"/>
          </a:xfrm>
        </p:spPr>
        <p:txBody>
          <a:bodyPr/>
          <a:lstStyle/>
          <a:p>
            <a:pPr algn="r"/>
            <a:r>
              <a:rPr lang="ca-ES" dirty="0">
                <a:solidFill>
                  <a:schemeClr val="tx1"/>
                </a:solidFill>
              </a:rPr>
              <a:t>Índex</a:t>
            </a:r>
            <a:r>
              <a:rPr lang="ca-ES" dirty="0"/>
              <a:t> 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5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0450269F-0F2E-445F-A35B-B792E0D3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24744"/>
            <a:ext cx="7522491" cy="540060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9E1B34"/>
                </a:solidFill>
              </a:rPr>
              <a:t>Grau en Ciències i Tecnologies del Mar</a:t>
            </a: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a-ES" b="1" dirty="0" err="1"/>
              <a:t>Universidad</a:t>
            </a:r>
            <a:r>
              <a:rPr lang="ca-ES" b="1" dirty="0"/>
              <a:t> Autónoma </a:t>
            </a:r>
            <a:r>
              <a:rPr lang="ca-ES" b="1" dirty="0" err="1"/>
              <a:t>Baja</a:t>
            </a:r>
            <a:r>
              <a:rPr lang="ca-ES" b="1" dirty="0"/>
              <a:t> </a:t>
            </a:r>
            <a:r>
              <a:rPr lang="ca-ES" b="1" dirty="0" err="1"/>
              <a:t>California</a:t>
            </a:r>
            <a:r>
              <a:rPr lang="ca-ES" b="1" dirty="0"/>
              <a:t> (Mèxic)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ca-ES" sz="12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rgbClr val="9E1A34"/>
                </a:solidFill>
              </a:rPr>
              <a:t>Assignatures (mobilitat a 3r curs)</a:t>
            </a:r>
          </a:p>
          <a:p>
            <a:pPr marL="540000" lvl="1"/>
            <a:r>
              <a:rPr lang="ca-ES" sz="2000" b="1" dirty="0"/>
              <a:t>2024-25: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superats primer i segons curs (excepte les assignatures de 2n “Contaminació Marina. Origen, transport i impactes” i  “Ecologia marina, ecosistemes i processos productius”) abans d’iniciar la mobilitat.</a:t>
            </a:r>
          </a:p>
          <a:p>
            <a:pPr marL="540000" lvl="1"/>
            <a:endParaRPr lang="ca-ES" sz="2000" dirty="0"/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part de 3r curs a destí</a:t>
            </a:r>
          </a:p>
          <a:p>
            <a:pPr marL="254250" lvl="1" indent="0">
              <a:buNone/>
            </a:pPr>
            <a:endParaRPr lang="ca-ES" sz="2000" dirty="0">
              <a:solidFill>
                <a:srgbClr val="9E1A34"/>
              </a:solidFill>
            </a:endParaRPr>
          </a:p>
          <a:p>
            <a:pPr marL="0" indent="0">
              <a:buNone/>
            </a:pPr>
            <a:endParaRPr lang="ca-ES" b="1" dirty="0">
              <a:solidFill>
                <a:srgbClr val="9E1A34"/>
              </a:solidFill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E83F161-7BD7-AF54-8BF8-C46AA6ED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07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0450269F-0F2E-445F-A35B-B792E0D3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33" y="1124744"/>
            <a:ext cx="7176062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9E1B34"/>
                </a:solidFill>
              </a:rPr>
              <a:t>Grau en Ciències i Tecnologies del Mar</a:t>
            </a: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a-ES" b="1" dirty="0"/>
              <a:t>Universidade Federal do Para (Brasil)</a:t>
            </a:r>
          </a:p>
          <a:p>
            <a:pPr marL="0" indent="0">
              <a:spcBef>
                <a:spcPts val="1200"/>
              </a:spcBef>
              <a:buNone/>
            </a:pPr>
            <a:endParaRPr lang="ca-ES" sz="8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rgbClr val="9E1A34"/>
                </a:solidFill>
              </a:rPr>
              <a:t>Assignatures (mobilitat a 4t curs)</a:t>
            </a:r>
          </a:p>
          <a:p>
            <a:pPr marL="540000" lvl="1"/>
            <a:r>
              <a:rPr lang="ca-ES" sz="2000" b="1" dirty="0"/>
              <a:t>2024-25: </a:t>
            </a:r>
            <a:r>
              <a:rPr lang="ca-ES" sz="2000" dirty="0"/>
              <a:t>30 ECTS de 3r curs matriculats/superats 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part de 4t curs a destí</a:t>
            </a:r>
          </a:p>
          <a:p>
            <a:pPr marL="540000" lvl="1"/>
            <a:endParaRPr lang="ca-ES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rgbClr val="9E1A34"/>
                </a:solidFill>
              </a:rPr>
              <a:t>TFG (mobilitat a 4t curs)</a:t>
            </a:r>
          </a:p>
          <a:p>
            <a:pPr marL="540000" lvl="1"/>
            <a:r>
              <a:rPr lang="ca-ES" sz="2000" b="1" dirty="0"/>
              <a:t>2024-25: </a:t>
            </a:r>
            <a:r>
              <a:rPr lang="ca-ES" sz="2000" dirty="0"/>
              <a:t>30 ECTS de 3r curs matriculats/superats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TFG a destí</a:t>
            </a:r>
          </a:p>
          <a:p>
            <a:pPr marL="254250" lvl="1" indent="0">
              <a:buNone/>
            </a:pPr>
            <a:endParaRPr lang="ca-ES" sz="2000" dirty="0">
              <a:solidFill>
                <a:srgbClr val="9E1A34"/>
              </a:solidFill>
            </a:endParaRPr>
          </a:p>
          <a:p>
            <a:pPr marL="0" indent="0">
              <a:buNone/>
            </a:pPr>
            <a:endParaRPr lang="ca-ES" b="1" dirty="0">
              <a:solidFill>
                <a:srgbClr val="9E1A34"/>
              </a:solidFill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8E6879E-843B-FA3F-6A69-01396CE5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419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0450269F-0F2E-445F-A35B-B792E0D3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33" y="1124744"/>
            <a:ext cx="7176062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9E1B34"/>
                </a:solidFill>
              </a:rPr>
              <a:t>Grau en Ciències i Tecnologies del Mar</a:t>
            </a: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a-ES" b="1" dirty="0"/>
              <a:t>La </a:t>
            </a:r>
            <a:r>
              <a:rPr lang="ca-ES" b="1" dirty="0" err="1"/>
              <a:t>Rochelle</a:t>
            </a:r>
            <a:r>
              <a:rPr lang="ca-ES" b="1" dirty="0"/>
              <a:t> </a:t>
            </a:r>
            <a:r>
              <a:rPr lang="ca-ES" b="1" dirty="0" err="1"/>
              <a:t>Université</a:t>
            </a:r>
            <a:r>
              <a:rPr lang="ca-ES" b="1" dirty="0"/>
              <a:t> (França) </a:t>
            </a:r>
            <a:r>
              <a:rPr lang="ca-ES" sz="2800" b="1" dirty="0">
                <a:solidFill>
                  <a:srgbClr val="9E1B34"/>
                </a:solidFill>
              </a:rPr>
              <a:t>(NOU!)</a:t>
            </a:r>
          </a:p>
          <a:p>
            <a:pPr marL="0" indent="0">
              <a:spcBef>
                <a:spcPts val="1200"/>
              </a:spcBef>
              <a:buNone/>
            </a:pPr>
            <a:endParaRPr lang="ca-ES" sz="8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rgbClr val="9E1A34"/>
                </a:solidFill>
              </a:rPr>
              <a:t>Assignatures (mobilitat a 4t curs)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30 ECTS de 3r curs matriculats/superats 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part de 4t curs a destí</a:t>
            </a:r>
          </a:p>
          <a:p>
            <a:pPr marL="254250" lvl="1" indent="0">
              <a:buNone/>
            </a:pPr>
            <a:endParaRPr lang="ca-ES" sz="2000" dirty="0">
              <a:solidFill>
                <a:srgbClr val="9E1A34"/>
              </a:solidFill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C4AAA4C-4386-8E32-3503-91189AB8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pic>
        <p:nvPicPr>
          <p:cNvPr id="2050" name="Picture 2" descr="Universidad de La Rochelle - Wikipedia ...">
            <a:extLst>
              <a:ext uri="{FF2B5EF4-FFF2-40B4-BE49-F238E27FC236}">
                <a16:creationId xmlns:a16="http://schemas.microsoft.com/office/drawing/2014/main" id="{B9E57425-1F63-796C-6E3B-0E3E3C37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3257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2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7920880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Assignatures i/o TFG</a:t>
            </a:r>
          </a:p>
          <a:p>
            <a:pPr marL="540000" lvl="1">
              <a:buNone/>
            </a:pPr>
            <a:r>
              <a:rPr lang="ca-ES" sz="2000" b="1" dirty="0"/>
              <a:t>Norma general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matriculats/superats &gt; 30 ECTS de 3r curs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part de 3r o 4t curs a destí</a:t>
            </a:r>
          </a:p>
          <a:p>
            <a:pPr marL="540000" lvl="1">
              <a:spcAft>
                <a:spcPts val="600"/>
              </a:spcAft>
            </a:pPr>
            <a:r>
              <a:rPr lang="ca-ES" sz="2000" b="1" dirty="0"/>
              <a:t>No </a:t>
            </a:r>
            <a:r>
              <a:rPr lang="ca-ES" sz="2000" dirty="0"/>
              <a:t>es podran reconèixer assignatures de 1er ni 2n curs en mobilitat</a:t>
            </a:r>
          </a:p>
          <a:p>
            <a:pPr marL="254250" lvl="1" indent="0">
              <a:buNone/>
            </a:pPr>
            <a:r>
              <a:rPr lang="ca-ES" sz="2000" b="1" dirty="0">
                <a:solidFill>
                  <a:srgbClr val="9E1A34"/>
                </a:solidFill>
              </a:rPr>
              <a:t>Excepció:</a:t>
            </a:r>
          </a:p>
          <a:p>
            <a:pPr marL="254250" lvl="1" indent="0">
              <a:buNone/>
            </a:pPr>
            <a:r>
              <a:rPr lang="ca-ES" sz="2000" i="1" dirty="0"/>
              <a:t>Partners</a:t>
            </a:r>
            <a:r>
              <a:rPr lang="ca-ES" sz="2000" dirty="0"/>
              <a:t> que només accepten estudiants de 4t de grau (amb 3r curs superat)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superat 2n curs i matriculat/superat 3r curs (s'acceptaran 12 ECTS amb nota superior o igual a 4.0)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4t curs a destí</a:t>
            </a:r>
          </a:p>
          <a:p>
            <a:pPr lvl="1">
              <a:buNone/>
            </a:pPr>
            <a:endParaRPr lang="ca-ES" sz="2000" b="1" dirty="0"/>
          </a:p>
          <a:p>
            <a:pPr lvl="1"/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 err="1"/>
              <a:t>Què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fer</a:t>
            </a:r>
            <a:r>
              <a:rPr lang="es-ES" dirty="0"/>
              <a:t>?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s-ES_tradnl" sz="2800" b="1" dirty="0">
                <a:latin typeface="+mn-lt"/>
              </a:rPr>
              <a:t>Graus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961D7-B95D-B217-C1D7-F465BD5A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980728"/>
            <a:ext cx="8352928" cy="5328592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Doble diploma</a:t>
            </a:r>
          </a:p>
          <a:p>
            <a:pPr marL="540000" lvl="1">
              <a:buNone/>
            </a:pPr>
            <a:r>
              <a:rPr lang="ca-ES" sz="2000" b="1" dirty="0"/>
              <a:t>Norma General</a:t>
            </a:r>
          </a:p>
          <a:p>
            <a:pPr marL="540000" lvl="1" indent="-258763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superat 2n curs de grau i matriculat/superat 3r curs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4t curs a destí</a:t>
            </a:r>
          </a:p>
          <a:p>
            <a:pPr marL="540000" lvl="1"/>
            <a:endParaRPr lang="ca-ES" sz="20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s-ES_tradnl" sz="2800" b="1" dirty="0">
                <a:latin typeface="+mn-lt"/>
              </a:rPr>
              <a:t>Graus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2A33D828-61C9-4BE0-9120-759DDBE2713B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/>
              <a:t>Què es pot fer?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D564165-B579-5A45-3023-092957AA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7920880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800"/>
              </a:spcBef>
              <a:spcAft>
                <a:spcPts val="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Assignatures i TFG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a-ES" sz="2200" b="1" dirty="0"/>
              <a:t> Itinerari accelerat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a-ES" sz="2000" dirty="0"/>
              <a:t>Estudiants</a:t>
            </a:r>
            <a:r>
              <a:rPr lang="ca-ES" altLang="ca-ES" sz="2000" dirty="0">
                <a:latin typeface="Arial Unicode MS"/>
              </a:rPr>
              <a:t> PARS que segueixin l’itinerari accelerat: mobilitat en </a:t>
            </a:r>
            <a:r>
              <a:rPr lang="ca-ES" altLang="ca-ES" sz="2000" b="1" dirty="0">
                <a:solidFill>
                  <a:srgbClr val="9E1A34"/>
                </a:solidFill>
                <a:latin typeface="Arial Unicode MS"/>
              </a:rPr>
              <a:t>Q1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ca-ES" sz="2200" b="1" dirty="0"/>
              <a:t>Itinerari no accelerat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a-ES" sz="2000" dirty="0">
                <a:latin typeface="Arial Unicode MS"/>
              </a:rPr>
              <a:t>Estudiants </a:t>
            </a:r>
            <a:r>
              <a:rPr lang="ca-ES" altLang="ca-ES" sz="2000" dirty="0">
                <a:latin typeface="Arial Unicode MS"/>
              </a:rPr>
              <a:t>PARS que no segueixin l’itinerari accelerat: mobilitat en </a:t>
            </a:r>
            <a:r>
              <a:rPr lang="ca-ES" altLang="ca-ES" sz="2000" b="1" dirty="0">
                <a:solidFill>
                  <a:srgbClr val="9E1A34"/>
                </a:solidFill>
                <a:latin typeface="Arial Unicode MS"/>
              </a:rPr>
              <a:t>Q1, Q2 o anual </a:t>
            </a:r>
            <a:r>
              <a:rPr lang="ca-ES" altLang="ca-ES" sz="2000" dirty="0">
                <a:latin typeface="Arial Unicode MS"/>
              </a:rPr>
              <a:t>(equivalent a GEC)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a-ES" sz="2000" dirty="0">
                <a:latin typeface="Arial Unicode MS"/>
              </a:rPr>
              <a:t>La realització de TFG i la mobilitat anual determinaran la via dels estudis (itinerari accelerat/no accelerat)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a-ES" sz="2000" dirty="0">
                <a:latin typeface="Arial Unicode MS"/>
              </a:rPr>
              <a:t>Els itineraris tancats poden comportar la realització del TFG</a:t>
            </a:r>
            <a:endParaRPr lang="ca-ES" sz="2000" b="1" dirty="0">
              <a:solidFill>
                <a:srgbClr val="FF0000"/>
              </a:solidFill>
            </a:endParaRPr>
          </a:p>
          <a:p>
            <a:pPr lvl="1"/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 err="1"/>
              <a:t>Què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fer</a:t>
            </a:r>
            <a:r>
              <a:rPr lang="es-ES" dirty="0"/>
              <a:t>?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s-ES_tradnl" sz="2800" b="1" dirty="0">
                <a:latin typeface="+mn-lt"/>
              </a:rPr>
              <a:t>Graus (PARS en ECCP)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0891AB3-62E2-BAE7-2A47-90DFB0BC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211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7920880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Assignatures o TFG</a:t>
            </a:r>
          </a:p>
          <a:p>
            <a:pPr marL="540000" lvl="1">
              <a:buNone/>
            </a:pPr>
            <a:r>
              <a:rPr lang="ca-ES" sz="2000" b="1" dirty="0"/>
              <a:t>Norma general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matriculats/superats &gt; 30 ECTS de 3r curs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part de 3r o 4t curs a destí</a:t>
            </a:r>
          </a:p>
          <a:p>
            <a:pPr marL="540000" lvl="1"/>
            <a:r>
              <a:rPr lang="ca-ES" sz="2000" b="1" dirty="0"/>
              <a:t>No </a:t>
            </a:r>
            <a:r>
              <a:rPr lang="ca-ES" sz="2000" dirty="0"/>
              <a:t>es podran reconèixer assignatures de 1er ni 2n curs en mobilitat</a:t>
            </a:r>
          </a:p>
          <a:p>
            <a:pPr marL="254250" lvl="1" indent="0">
              <a:spcBef>
                <a:spcPts val="1200"/>
              </a:spcBef>
              <a:buNone/>
            </a:pPr>
            <a:r>
              <a:rPr lang="ca-ES" sz="2000" b="1" dirty="0"/>
              <a:t>Excepció: </a:t>
            </a:r>
            <a:r>
              <a:rPr lang="ca-ES" sz="2000" i="1" dirty="0" err="1"/>
              <a:t>partners</a:t>
            </a:r>
            <a:r>
              <a:rPr lang="ca-ES" sz="2000" dirty="0"/>
              <a:t> que només accepten estudiants de 4t de grau (amb 3r curs superat)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superat 2n curs i matriculat/superat 3r curs (s'acceptaran 12 ECTS amb nota superior o igual a 4.0)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4t curs a destí</a:t>
            </a:r>
          </a:p>
          <a:p>
            <a:pPr lvl="1">
              <a:buNone/>
            </a:pPr>
            <a:endParaRPr lang="ca-ES" sz="2000" b="1" dirty="0"/>
          </a:p>
          <a:p>
            <a:pPr lvl="1"/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 err="1"/>
              <a:t>Què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fer</a:t>
            </a:r>
            <a:r>
              <a:rPr lang="es-ES" dirty="0"/>
              <a:t>?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s-ES_tradnl" sz="2800" b="1" dirty="0">
                <a:latin typeface="+mn-lt"/>
              </a:rPr>
              <a:t>Graus </a:t>
            </a:r>
            <a:r>
              <a:rPr lang="es-ES_tradnl" sz="2800" b="1" dirty="0"/>
              <a:t>(PARS en ECCP)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32757-729A-D7C7-4EAF-6835F679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4390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764704"/>
            <a:ext cx="7776863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ca-ES" sz="1200" b="1" dirty="0">
              <a:solidFill>
                <a:schemeClr val="accent1"/>
              </a:solidFill>
            </a:endParaRPr>
          </a:p>
          <a:p>
            <a:pPr marL="540000">
              <a:buNone/>
            </a:pPr>
            <a:r>
              <a:rPr lang="ca-ES" sz="2800" b="1" dirty="0">
                <a:solidFill>
                  <a:srgbClr val="9E1A34"/>
                </a:solidFill>
              </a:rPr>
              <a:t>Assignatures i/o TFM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matriculats i/o superats 60 ECTS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assignatures de 2n curs i/o TFM a destí</a:t>
            </a:r>
            <a:endParaRPr lang="ca-ES" sz="800" b="1" dirty="0"/>
          </a:p>
          <a:p>
            <a:pPr marL="0" indent="0" fontAlgn="ctr">
              <a:buNone/>
            </a:pPr>
            <a:r>
              <a:rPr lang="ca-ES" sz="1800" b="1" dirty="0"/>
              <a:t>  </a:t>
            </a:r>
            <a:endParaRPr lang="ca-ES" sz="1400" b="1" dirty="0"/>
          </a:p>
          <a:p>
            <a:pPr marL="0" indent="0" fontAlgn="ctr">
              <a:buNone/>
            </a:pPr>
            <a:r>
              <a:rPr lang="ca-ES" sz="1800" b="1" dirty="0"/>
              <a:t>MECCP</a:t>
            </a:r>
            <a:br>
              <a:rPr lang="ca-ES" sz="1600" dirty="0"/>
            </a:br>
            <a:r>
              <a:rPr lang="ca-ES" sz="800" dirty="0"/>
              <a:t> </a:t>
            </a:r>
            <a:endParaRPr lang="ca-ES" sz="1800" b="1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r>
              <a:rPr lang="ca-ES" sz="1800" dirty="0"/>
              <a:t> Quan es fa la </a:t>
            </a:r>
            <a:r>
              <a:rPr lang="ca-ES" sz="1800" b="1" dirty="0">
                <a:solidFill>
                  <a:srgbClr val="9E1A34"/>
                </a:solidFill>
              </a:rPr>
              <a:t>sol·licitud</a:t>
            </a:r>
            <a:r>
              <a:rPr lang="ca-ES" sz="1800" dirty="0"/>
              <a:t>: tenir matriculats i/o superats 50 ECTS</a:t>
            </a: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endParaRPr lang="ca-ES" sz="500" b="1" dirty="0">
              <a:solidFill>
                <a:srgbClr val="FF00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r>
              <a:rPr lang="ca-ES" sz="18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a-ES" sz="1800" dirty="0"/>
              <a:t>Tenir cursat un mínim de 2 quadrimestres a l’Escola</a:t>
            </a: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endParaRPr lang="ca-ES" sz="500" b="1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rgbClr val="9E1A34"/>
                </a:solidFill>
              </a:rPr>
              <a:t>No</a:t>
            </a:r>
            <a:r>
              <a:rPr lang="ca-ES" sz="1800" dirty="0"/>
              <a:t> es podran reconèixer </a:t>
            </a:r>
            <a:r>
              <a:rPr lang="ca-ES" sz="1800" b="1" dirty="0">
                <a:solidFill>
                  <a:srgbClr val="9E1A34"/>
                </a:solidFill>
              </a:rPr>
              <a:t>crèdits corresponents a assignatures obligatòries de la titulació</a:t>
            </a:r>
            <a:r>
              <a:rPr lang="ca-ES" sz="18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a-ES" sz="1800" dirty="0"/>
              <a:t>(a excepció de les obligatòries de l’especialitat i en itineraris tancats de dobles diplomes)</a:t>
            </a: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endParaRPr lang="ca-ES" sz="500" dirty="0"/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r>
              <a:rPr lang="ca-ES" sz="1800" dirty="0"/>
              <a:t>A </a:t>
            </a:r>
            <a:r>
              <a:rPr lang="ca-ES" sz="1800" b="1" dirty="0">
                <a:solidFill>
                  <a:srgbClr val="9E1A34"/>
                </a:solidFill>
              </a:rPr>
              <a:t>l’inici de la mobilitat</a:t>
            </a:r>
            <a:r>
              <a:rPr lang="ca-ES" sz="1800" dirty="0"/>
              <a:t>: cal haver superat un mínim de 45 ECTS</a:t>
            </a:r>
          </a:p>
          <a:p>
            <a:pPr marL="254250" lvl="1" indent="0">
              <a:buNone/>
            </a:pPr>
            <a:endParaRPr lang="ca-ES" sz="1800" dirty="0"/>
          </a:p>
          <a:p>
            <a:pPr marL="254250" lvl="1" indent="0">
              <a:buNone/>
            </a:pPr>
            <a:endParaRPr lang="ca-ES" sz="1800" dirty="0"/>
          </a:p>
          <a:p>
            <a:pPr lvl="1"/>
            <a:endParaRPr lang="ca-ES" sz="20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ca-ES" sz="2800" b="1" dirty="0">
                <a:latin typeface="+mn-lt"/>
              </a:rPr>
              <a:t>Màsters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5627C128-65F7-40B9-8ED8-396AD9B04953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/>
              <a:t>Què es pot fer?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83369B1-CC4E-B8F4-164C-389ED660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9788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764704"/>
            <a:ext cx="7776863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ca-ES" sz="1200" b="1" dirty="0">
              <a:solidFill>
                <a:schemeClr val="accent1"/>
              </a:solidFill>
            </a:endParaRPr>
          </a:p>
          <a:p>
            <a:pPr marL="254250" lvl="1" indent="0">
              <a:buNone/>
            </a:pPr>
            <a:endParaRPr lang="ca-ES" sz="1800" dirty="0"/>
          </a:p>
          <a:p>
            <a:pPr marL="540000">
              <a:spcAft>
                <a:spcPts val="600"/>
              </a:spcAft>
              <a:buNone/>
            </a:pPr>
            <a:r>
              <a:rPr lang="ca-ES" sz="2700" b="1" dirty="0">
                <a:solidFill>
                  <a:srgbClr val="9E1A34"/>
                </a:solidFill>
              </a:rPr>
              <a:t>Doble Diploma</a:t>
            </a:r>
          </a:p>
          <a:p>
            <a:pPr marL="540000" lvl="1" algn="just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matriculats/superats 60 ECTS</a:t>
            </a:r>
          </a:p>
          <a:p>
            <a:pPr marL="540000" lvl="1" algn="just"/>
            <a:r>
              <a:rPr lang="ca-ES" sz="2000" b="1" dirty="0"/>
              <a:t>2026-27: </a:t>
            </a:r>
            <a:r>
              <a:rPr lang="ca-ES" sz="2000" dirty="0"/>
              <a:t>2n curs a destí</a:t>
            </a:r>
            <a:endParaRPr lang="ca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4250" lvl="1" indent="0" algn="just">
              <a:buNone/>
            </a:pPr>
            <a:endParaRPr lang="ca-ES" sz="900" b="1" dirty="0"/>
          </a:p>
          <a:p>
            <a:pPr marL="254250" lvl="1" indent="0" algn="just">
              <a:buNone/>
            </a:pPr>
            <a:endParaRPr lang="ca-ES" sz="900" b="1" dirty="0"/>
          </a:p>
          <a:p>
            <a:pPr marL="254250" lvl="1" indent="0" algn="just">
              <a:buNone/>
            </a:pPr>
            <a:r>
              <a:rPr lang="ca-ES" sz="1800" b="1" dirty="0"/>
              <a:t>MECCP</a:t>
            </a:r>
            <a:r>
              <a:rPr lang="ca-ES" sz="1800" dirty="0"/>
              <a:t>: </a:t>
            </a:r>
          </a:p>
          <a:p>
            <a:pPr marL="540000" lvl="1" algn="just">
              <a:buFont typeface="Arial" panose="020B0604020202020204" pitchFamily="34" charset="0"/>
              <a:buChar char="•"/>
            </a:pPr>
            <a:r>
              <a:rPr lang="ca-ES" sz="2000" dirty="0"/>
              <a:t>Estar titulats del </a:t>
            </a:r>
            <a:r>
              <a:rPr lang="ca-ES" sz="2000" b="1" dirty="0">
                <a:solidFill>
                  <a:srgbClr val="9E1A34"/>
                </a:solidFill>
              </a:rPr>
              <a:t>grau</a:t>
            </a:r>
            <a:r>
              <a:rPr lang="ca-ES" sz="2000" dirty="0"/>
              <a:t> en el moment de sol·licitar la plaça</a:t>
            </a:r>
          </a:p>
          <a:p>
            <a:pPr marL="540000" lvl="1" algn="just">
              <a:buFont typeface="Arial" panose="020B0604020202020204" pitchFamily="34" charset="0"/>
              <a:buChar char="•"/>
            </a:pPr>
            <a:r>
              <a:rPr lang="ca-ES" sz="2000" dirty="0"/>
              <a:t>Poden aplicar excepcions pels estudiants de MECCP amb origen PARS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ca-ES" sz="2800" b="1" dirty="0">
                <a:latin typeface="+mn-lt"/>
              </a:rPr>
              <a:t>Màsters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4AD57DBA-E628-4335-8D09-3B537E9F76DF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/>
              <a:t>Què es pot fer?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D87FE74-EFE5-B70C-BAD7-B903BE6C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317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7920880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800"/>
              </a:spcBef>
              <a:spcAft>
                <a:spcPts val="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Doble Diploma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a-ES" sz="2000" b="1" dirty="0">
                <a:latin typeface="+mj-lt"/>
              </a:rPr>
              <a:t>Norma general</a:t>
            </a:r>
          </a:p>
          <a:p>
            <a:pPr marL="540000" lvl="1"/>
            <a:r>
              <a:rPr lang="ca-ES" sz="2000" b="1" dirty="0">
                <a:latin typeface="+mj-lt"/>
              </a:rPr>
              <a:t>2025-26: 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matriculats/superats </a:t>
            </a:r>
            <a:r>
              <a:rPr lang="ca-ES" sz="20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mínim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228 ECTS del Grau en Enginyeria Civil (tot excepte el TFG) i matriculats/superats 60 ECTS del Màster en Enginyeria de Camins, Canals i Ports</a:t>
            </a:r>
            <a:endParaRPr lang="ca-ES" sz="2000" dirty="0">
              <a:latin typeface="+mj-lt"/>
            </a:endParaRPr>
          </a:p>
          <a:p>
            <a:pPr marL="540000" lvl="1"/>
            <a:r>
              <a:rPr lang="ca-ES" sz="2000" b="1" dirty="0">
                <a:latin typeface="+mj-lt"/>
              </a:rPr>
              <a:t>2026-27: </a:t>
            </a:r>
            <a:r>
              <a:rPr lang="ca-ES" sz="2000" dirty="0"/>
              <a:t>2n curs màster i TFM a destí</a:t>
            </a:r>
            <a:endParaRPr lang="ca-ES" sz="2000" dirty="0">
              <a:latin typeface="+mj-lt"/>
            </a:endParaRP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a-ES" sz="2000" dirty="0">
                <a:latin typeface="Arial Unicode MS"/>
              </a:rPr>
              <a:t>En el cas de no tenir-lo superat en el moment d’iniciar la mobilitat, la realització del TFG pot comportar un semestre addicional de mobilitat o fer-ho de manera remota a l’Escola 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a-ES" sz="2000" dirty="0">
                <a:latin typeface="Arial Unicode MS"/>
              </a:rPr>
              <a:t>Alguns </a:t>
            </a:r>
            <a:r>
              <a:rPr lang="ca-ES" sz="2000" i="1" dirty="0" err="1">
                <a:latin typeface="Arial Unicode MS"/>
              </a:rPr>
              <a:t>partners</a:t>
            </a:r>
            <a:r>
              <a:rPr lang="ca-ES" sz="2000" dirty="0">
                <a:latin typeface="Arial Unicode MS"/>
              </a:rPr>
              <a:t> podrien no acceptar estudiants no titulats de Grau pels DD. Consulteu amb </a:t>
            </a:r>
            <a:r>
              <a:rPr lang="ca-ES" sz="2000" dirty="0" err="1">
                <a:latin typeface="Arial Unicode MS"/>
              </a:rPr>
              <a:t>Sd</a:t>
            </a:r>
            <a:r>
              <a:rPr lang="ca-ES" sz="2000" dirty="0">
                <a:latin typeface="Arial Unicode MS"/>
              </a:rPr>
              <a:t>. Relacions Internacionals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 err="1"/>
              <a:t>Què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fer</a:t>
            </a:r>
            <a:r>
              <a:rPr lang="es-ES" dirty="0"/>
              <a:t>?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ca-ES" sz="2800" b="1" dirty="0"/>
              <a:t>Màsters – (origen </a:t>
            </a:r>
            <a:r>
              <a:rPr lang="es-ES_tradnl" sz="2800" b="1" dirty="0">
                <a:latin typeface="+mn-lt"/>
              </a:rPr>
              <a:t>PARS)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BB81A-2CBF-FADB-714A-A28F0849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528" y="1414517"/>
            <a:ext cx="8280920" cy="6463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kern="0" dirty="0">
                <a:solidFill>
                  <a:srgbClr val="9E1A34"/>
                </a:solidFill>
              </a:rPr>
              <a:t>Una visió general</a:t>
            </a:r>
            <a:endParaRPr lang="es-ES" sz="3600" b="1" kern="0" dirty="0">
              <a:solidFill>
                <a:srgbClr val="9E1A34"/>
              </a:solidFill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865932" y="2708920"/>
            <a:ext cx="8278068" cy="3024336"/>
          </a:xfrm>
        </p:spPr>
        <p:txBody>
          <a:bodyPr/>
          <a:lstStyle/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Oferta </a:t>
            </a:r>
            <a:r>
              <a:rPr lang="ca-ES" sz="2000" dirty="0">
                <a:solidFill>
                  <a:schemeClr val="tx1"/>
                </a:solidFill>
              </a:rPr>
              <a:t>2026-27</a:t>
            </a:r>
            <a:endParaRPr lang="ca-ES" sz="2000" b="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Europa (Erasmus+ i Associats, Erasmus+ TPNAP, UPC Europa)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Amèrica Llatina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Estats Units i Canadà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Austràlia</a:t>
            </a:r>
            <a:endParaRPr lang="ca-ES" sz="2000" b="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Àsia </a:t>
            </a:r>
          </a:p>
          <a:p>
            <a:pPr marL="457200" lvl="1" indent="0">
              <a:buNone/>
            </a:pPr>
            <a:endParaRPr lang="ca-ES" sz="2000" dirty="0"/>
          </a:p>
          <a:p>
            <a:pPr marL="457200" lvl="1" indent="0">
              <a:buNone/>
            </a:pPr>
            <a:endParaRPr lang="ca-ES" sz="2000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6CBC2D5-1675-F5AD-6427-447D8B29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8696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1268760"/>
            <a:ext cx="8280920" cy="6463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kern="0" dirty="0">
                <a:solidFill>
                  <a:srgbClr val="9E1A34"/>
                </a:solidFill>
                <a:latin typeface="+mn-lt"/>
              </a:rPr>
              <a:t>Modalitats de mobilitat</a:t>
            </a:r>
            <a:endParaRPr lang="es-ES" sz="3600" b="1" kern="0" dirty="0">
              <a:solidFill>
                <a:srgbClr val="9E1A34"/>
              </a:solidFill>
              <a:latin typeface="+mn-lt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3"/>
          </p:nvPr>
        </p:nvSpPr>
        <p:spPr>
          <a:xfrm>
            <a:off x="899592" y="2204864"/>
            <a:ext cx="7056784" cy="3096344"/>
          </a:xfrm>
        </p:spPr>
        <p:txBody>
          <a:bodyPr/>
          <a:lstStyle/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Itinerari lliure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Itinerari tancat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Doble Titulació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/>
              <a:t>SICUE</a:t>
            </a:r>
            <a:endParaRPr lang="ca-ES" sz="2000" b="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accent4"/>
                </a:solidFill>
              </a:rPr>
              <a:t>UNITECH</a:t>
            </a:r>
          </a:p>
          <a:p>
            <a:pPr lvl="1"/>
            <a:endParaRPr lang="ca-ES" sz="2000" dirty="0"/>
          </a:p>
          <a:p>
            <a:pPr marL="457200" lvl="1" indent="0">
              <a:buNone/>
            </a:pPr>
            <a:endParaRPr lang="ca-ES" sz="2000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BE9BBB2-6395-E854-F09F-306218DB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395077"/>
            <a:ext cx="7632848" cy="3816424"/>
          </a:xfrm>
        </p:spPr>
        <p:txBody>
          <a:bodyPr/>
          <a:lstStyle/>
          <a:p>
            <a:pPr marL="0" indent="0" algn="just">
              <a:buSzPct val="100000"/>
              <a:buNone/>
            </a:pPr>
            <a:r>
              <a:rPr lang="ca-ES" sz="1800" b="1" dirty="0">
                <a:solidFill>
                  <a:srgbClr val="9E1B34"/>
                </a:solidFill>
              </a:rPr>
              <a:t>1.</a:t>
            </a:r>
          </a:p>
          <a:p>
            <a:pPr marL="0" indent="0" algn="just">
              <a:buSzPct val="100000"/>
              <a:buNone/>
            </a:pPr>
            <a:endParaRPr lang="ca-ES" sz="2000" b="1" dirty="0">
              <a:solidFill>
                <a:srgbClr val="9E1B3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792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Cal cursar entre 20 i 30 ECTS per quadrimestre </a:t>
            </a:r>
          </a:p>
          <a:p>
            <a:pPr marL="792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Alguns partners requereixen un nombre mínim d’ECTS</a:t>
            </a:r>
          </a:p>
          <a:p>
            <a:pPr marL="792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Possibilitat de fer assignatures i/o TFG, TFM (detall de l’oferta a e-Secretaria)</a:t>
            </a:r>
          </a:p>
          <a:p>
            <a:pPr marL="792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Durada: anual o semestral</a:t>
            </a:r>
          </a:p>
          <a:p>
            <a:pPr>
              <a:buFont typeface="Wingdings" pitchFamily="2" charset="2"/>
              <a:buChar char="§"/>
            </a:pPr>
            <a:endParaRPr lang="ca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24536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CEF565E3-03E5-436A-87C3-28CC8A158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340768"/>
            <a:ext cx="6983307" cy="5760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C54DA-F839-795F-84A8-840635E1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63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755576" y="1396732"/>
            <a:ext cx="7560840" cy="4696564"/>
          </a:xfrm>
        </p:spPr>
        <p:txBody>
          <a:bodyPr/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ca-ES" sz="1800" b="1" dirty="0">
                <a:solidFill>
                  <a:srgbClr val="9E1B34"/>
                </a:solidFill>
              </a:rPr>
              <a:t>2.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ca-ES" sz="1400" b="1" dirty="0"/>
          </a:p>
          <a:p>
            <a:pPr marL="262800" indent="0">
              <a:spcBef>
                <a:spcPts val="0"/>
              </a:spcBef>
              <a:buNone/>
            </a:pPr>
            <a:endParaRPr lang="ca-ES" dirty="0"/>
          </a:p>
          <a:p>
            <a:pPr marL="262800" indent="0">
              <a:spcBef>
                <a:spcPts val="0"/>
              </a:spcBef>
              <a:buNone/>
            </a:pPr>
            <a:r>
              <a:rPr lang="es-ES" sz="2000" dirty="0"/>
              <a:t>Estudiants que durant el curs anterior al període </a:t>
            </a:r>
            <a:r>
              <a:rPr lang="ca-ES" sz="2000" dirty="0"/>
              <a:t>de</a:t>
            </a:r>
            <a:r>
              <a:rPr lang="es-ES" sz="2000" dirty="0"/>
              <a:t> mobilitat tinguin matriculat/superat el 3r curs (s'acceptaran 12 ECTS amb nota superior o igual a 4.0)</a:t>
            </a:r>
            <a:endParaRPr lang="ca-ES" sz="2000" dirty="0"/>
          </a:p>
          <a:p>
            <a:pPr marL="262800" indent="0">
              <a:spcBef>
                <a:spcPts val="0"/>
              </a:spcBef>
              <a:buNone/>
            </a:pPr>
            <a:endParaRPr lang="ca-ES" sz="2000" dirty="0"/>
          </a:p>
          <a:p>
            <a:pPr marL="7200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7200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École d’Ingénieurs de la Ville de Paris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ca-ES" sz="2000" dirty="0"/>
              <a:t>Imperial College of London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ca-ES" sz="2000" dirty="0" err="1"/>
              <a:t>Münich</a:t>
            </a:r>
            <a:r>
              <a:rPr lang="ca-ES" sz="2000" dirty="0"/>
              <a:t> School of Engineering (TU Münich)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ca-ES" sz="2000" dirty="0"/>
              <a:t>Illinois Institute of Technology (</a:t>
            </a:r>
            <a:r>
              <a:rPr lang="ca-ES" sz="2000" i="1" dirty="0"/>
              <a:t>research option</a:t>
            </a:r>
            <a:r>
              <a:rPr lang="ca-ES" sz="2000" dirty="0"/>
              <a:t>)</a:t>
            </a:r>
          </a:p>
          <a:p>
            <a:pPr marL="262800" indent="0">
              <a:buNone/>
            </a:pPr>
            <a:endParaRPr lang="ca-ES" sz="2000" dirty="0"/>
          </a:p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24536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C350D34F-9845-4599-9387-A47E90901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386887"/>
            <a:ext cx="6993593" cy="57019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4CF7934-7153-F7A6-846D-21A11390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6117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2924" y="1268763"/>
            <a:ext cx="7557467" cy="5112565"/>
          </a:xfrm>
          <a:ln w="19050"/>
        </p:spPr>
        <p:txBody>
          <a:bodyPr/>
          <a:lstStyle/>
          <a:p>
            <a:pPr marL="266700" lvl="1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a-ES" sz="1800" b="1" dirty="0">
                <a:solidFill>
                  <a:srgbClr val="9E1B34"/>
                </a:solidFill>
              </a:rPr>
              <a:t>3. </a:t>
            </a:r>
            <a:endParaRPr lang="ca-ES" sz="2000" dirty="0"/>
          </a:p>
          <a:p>
            <a:pPr marL="432000" lvl="1" indent="0" algn="just">
              <a:spcBef>
                <a:spcPts val="300"/>
              </a:spcBef>
              <a:spcAft>
                <a:spcPts val="0"/>
              </a:spcAft>
              <a:buNone/>
            </a:pPr>
            <a:endParaRPr lang="ca-E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64832" y="6525345"/>
            <a:ext cx="432048" cy="23793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260648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FC6079C-93CC-4D6B-8FA3-6979FCDC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268760"/>
            <a:ext cx="3240360" cy="370669"/>
          </a:xfrm>
          <a:prstGeom prst="rect">
            <a:avLst/>
          </a:prstGeom>
        </p:spPr>
      </p:pic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0C194EEA-6849-46C3-A1F1-07D510707C58}"/>
              </a:ext>
            </a:extLst>
          </p:cNvPr>
          <p:cNvCxnSpPr>
            <a:cxnSpLocks/>
          </p:cNvCxnSpPr>
          <p:nvPr/>
        </p:nvCxnSpPr>
        <p:spPr>
          <a:xfrm>
            <a:off x="1331640" y="1628800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Marcador de contenido">
            <a:extLst>
              <a:ext uri="{FF2B5EF4-FFF2-40B4-BE49-F238E27FC236}">
                <a16:creationId xmlns:a16="http://schemas.microsoft.com/office/drawing/2014/main" id="{B0D62405-47CE-4EFC-A1CE-48DA200433FC}"/>
              </a:ext>
            </a:extLst>
          </p:cNvPr>
          <p:cNvSpPr txBox="1">
            <a:spLocks/>
          </p:cNvSpPr>
          <p:nvPr/>
        </p:nvSpPr>
        <p:spPr bwMode="auto">
          <a:xfrm>
            <a:off x="971600" y="1700808"/>
            <a:ext cx="6984776" cy="4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119000"/>
              <a:buFont typeface="+mj-lt"/>
              <a:buAutoNum type="arabicPeriod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457200">
              <a:spcBef>
                <a:spcPts val="200"/>
              </a:spcBef>
              <a:spcAft>
                <a:spcPts val="0"/>
              </a:spcAft>
              <a:buFont typeface="Arial" charset="0"/>
              <a:buNone/>
            </a:pPr>
            <a:endParaRPr lang="ca-ES" sz="800" b="1" kern="0" dirty="0"/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ca-ES" sz="2000" b="1" kern="0" dirty="0"/>
              <a:t>Universitat			Qui		Quan</a:t>
            </a:r>
          </a:p>
          <a:p>
            <a:pPr marL="914400" lvl="1" indent="-457200">
              <a:spcBef>
                <a:spcPts val="4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/>
              <a:t>ENPC		</a:t>
            </a:r>
            <a:r>
              <a:rPr lang="ca-ES" sz="1400" kern="0" dirty="0"/>
              <a:t>	</a:t>
            </a:r>
            <a:r>
              <a:rPr lang="ca-ES" kern="0" dirty="0"/>
              <a:t>GEC 20		4t curs</a:t>
            </a:r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/>
              <a:t>ESTP 			GEC		4t curs</a:t>
            </a:r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 err="1"/>
              <a:t>Tongji</a:t>
            </a:r>
            <a:r>
              <a:rPr lang="ca-ES" kern="0" dirty="0"/>
              <a:t> University 		MECCP</a:t>
            </a:r>
            <a:r>
              <a:rPr lang="es-ES" kern="0" dirty="0"/>
              <a:t>		2n </a:t>
            </a:r>
            <a:r>
              <a:rPr lang="es-ES" kern="0" dirty="0" err="1"/>
              <a:t>curs</a:t>
            </a:r>
            <a:endParaRPr lang="es-ES" kern="0" dirty="0"/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it-IT" kern="0" dirty="0"/>
              <a:t>HEC			</a:t>
            </a:r>
            <a:r>
              <a:rPr lang="ca-ES" kern="0" dirty="0"/>
              <a:t>MECCP		2n curs</a:t>
            </a:r>
            <a:endParaRPr lang="it-IT" kern="0" dirty="0"/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/>
              <a:t>IIT			MECCP 		2n curs</a:t>
            </a:r>
            <a:endParaRPr lang="it-IT" kern="0" dirty="0"/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/>
              <a:t>Roma La </a:t>
            </a:r>
            <a:r>
              <a:rPr lang="ca-ES" kern="0" dirty="0" err="1"/>
              <a:t>Sapienza</a:t>
            </a:r>
            <a:r>
              <a:rPr lang="ca-ES" kern="0" dirty="0"/>
              <a:t>		MECCP 		2n curs</a:t>
            </a:r>
            <a:endParaRPr lang="it-IT" kern="0" dirty="0"/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s-ES" kern="0" dirty="0"/>
              <a:t>Stuttgart</a:t>
            </a:r>
            <a:r>
              <a:rPr lang="es-ES" kern="0" baseline="30000" dirty="0"/>
              <a:t>1</a:t>
            </a:r>
            <a:r>
              <a:rPr lang="es-ES" kern="0" dirty="0"/>
              <a:t>			MMNE	                2n </a:t>
            </a:r>
            <a:r>
              <a:rPr lang="es-ES" kern="0" dirty="0" err="1"/>
              <a:t>curs</a:t>
            </a:r>
            <a:endParaRPr lang="es-ES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ca-ES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kern="0" dirty="0"/>
              <a:t>(1) Sol·licitud DD abans de matricular el màster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ca-ES" sz="1200" kern="0" dirty="0"/>
          </a:p>
          <a:p>
            <a:pPr marL="914400" lvl="1" indent="-457200">
              <a:spcBef>
                <a:spcPts val="200"/>
              </a:spcBef>
              <a:spcAft>
                <a:spcPts val="1200"/>
              </a:spcAft>
              <a:buFont typeface="Wingdings" charset="2"/>
              <a:buChar char="ü"/>
            </a:pPr>
            <a:endParaRPr lang="ca-ES" kern="0" dirty="0">
              <a:solidFill>
                <a:srgbClr val="B9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EAEBE-ED61-E392-8E91-8CB622CD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8765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2924" y="1412776"/>
            <a:ext cx="7557467" cy="4536504"/>
          </a:xfrm>
          <a:ln w="19050"/>
        </p:spPr>
        <p:txBody>
          <a:bodyPr/>
          <a:lstStyle/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B34"/>
                </a:solidFill>
              </a:rPr>
              <a:t>3. </a:t>
            </a:r>
          </a:p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endParaRPr lang="ca-ES" sz="2000" dirty="0"/>
          </a:p>
          <a:p>
            <a:pPr marL="4320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2000" b="1" dirty="0">
                <a:solidFill>
                  <a:srgbClr val="9E1A34"/>
                </a:solidFill>
              </a:rPr>
              <a:t>Doble Titulació adreçada als estudiants de grau</a:t>
            </a:r>
            <a:r>
              <a:rPr lang="ca-ES" sz="2000" dirty="0"/>
              <a:t> </a:t>
            </a:r>
          </a:p>
          <a:p>
            <a:pPr marL="4320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2000" dirty="0"/>
              <a:t>L’itinerari inclou grau i màster. Al final de l’itinerari s’obtenen </a:t>
            </a:r>
            <a:r>
              <a:rPr lang="ca-ES" sz="2000" b="1" dirty="0"/>
              <a:t>3 titulacions</a:t>
            </a:r>
            <a:r>
              <a:rPr lang="ca-ES" sz="2000" dirty="0"/>
              <a:t> (grau i màster de la UPC, i titulació de la universitat de destí). </a:t>
            </a:r>
          </a:p>
          <a:p>
            <a:pPr marL="4320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2000" dirty="0"/>
              <a:t>Norma general: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Grau: primers 3 cursos de grau a l’Escola de Camins i 1 any a la universitat de destí </a:t>
            </a:r>
          </a:p>
          <a:p>
            <a:pPr marL="792000" lvl="1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Màster: 1 curs de màster a la universitat de destí i 1 curs de màster a l’Escola de Camins</a:t>
            </a:r>
          </a:p>
          <a:p>
            <a:pPr marL="432000" lvl="1" indent="0" algn="just">
              <a:spcBef>
                <a:spcPts val="300"/>
              </a:spcBef>
              <a:spcAft>
                <a:spcPts val="0"/>
              </a:spcAft>
              <a:buNone/>
            </a:pPr>
            <a:endParaRPr lang="ca-E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260648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FC6079C-93CC-4D6B-8FA3-6979FCDC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21012"/>
            <a:ext cx="3240360" cy="370669"/>
          </a:xfrm>
          <a:prstGeom prst="rect">
            <a:avLst/>
          </a:prstGeom>
        </p:spPr>
      </p:pic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0C194EEA-6849-46C3-A1F1-07D510707C58}"/>
              </a:ext>
            </a:extLst>
          </p:cNvPr>
          <p:cNvCxnSpPr>
            <a:cxnSpLocks/>
          </p:cNvCxnSpPr>
          <p:nvPr/>
        </p:nvCxnSpPr>
        <p:spPr>
          <a:xfrm>
            <a:off x="1331640" y="1844824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5E467-A19D-7FF4-F5FD-149A0261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981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2924" y="1412774"/>
            <a:ext cx="8133532" cy="4968541"/>
          </a:xfrm>
          <a:ln w="19050"/>
        </p:spPr>
        <p:txBody>
          <a:bodyPr/>
          <a:lstStyle/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B34"/>
                </a:solidFill>
              </a:rPr>
              <a:t>3. </a:t>
            </a:r>
          </a:p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endParaRPr lang="ca-ES" sz="2000" dirty="0"/>
          </a:p>
          <a:p>
            <a:pPr marL="432000" lvl="1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a-ES" sz="2000" b="1" dirty="0">
                <a:solidFill>
                  <a:srgbClr val="9E1A34"/>
                </a:solidFill>
              </a:rPr>
              <a:t>Acords que permeten obtenir tres titulacions</a:t>
            </a:r>
            <a:r>
              <a:rPr lang="ca-ES" sz="2000" dirty="0"/>
              <a:t> 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sz="2000" b="1" dirty="0" err="1"/>
              <a:t>École</a:t>
            </a:r>
            <a:r>
              <a:rPr lang="ca-ES" sz="2000" b="1" dirty="0"/>
              <a:t> Nationale des Ponts et Chaussées-ENPC</a:t>
            </a:r>
          </a:p>
          <a:p>
            <a:pPr marL="1152000" lvl="1" indent="-34290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Grau Enginyeria Civil (pla 2020)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École Supérieure des Travaux Publics-ESTP</a:t>
            </a:r>
          </a:p>
          <a:p>
            <a:pPr marL="1152000" lvl="1" indent="-34290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Grau Enginyeria Civil (plans 2010 i 2020)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260648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FC6079C-93CC-4D6B-8FA3-6979FCDC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21012"/>
            <a:ext cx="3240360" cy="370669"/>
          </a:xfrm>
          <a:prstGeom prst="rect">
            <a:avLst/>
          </a:prstGeom>
        </p:spPr>
      </p:pic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0C194EEA-6849-46C3-A1F1-07D510707C58}"/>
              </a:ext>
            </a:extLst>
          </p:cNvPr>
          <p:cNvCxnSpPr>
            <a:cxnSpLocks/>
          </p:cNvCxnSpPr>
          <p:nvPr/>
        </p:nvCxnSpPr>
        <p:spPr>
          <a:xfrm>
            <a:off x="1331640" y="1844824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AD66D-F7A6-6392-7974-1B3206AB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0748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2924" y="1412776"/>
            <a:ext cx="7557467" cy="2016222"/>
          </a:xfrm>
          <a:ln w="19050"/>
        </p:spPr>
        <p:txBody>
          <a:bodyPr/>
          <a:lstStyle/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B34"/>
                </a:solidFill>
              </a:rPr>
              <a:t>3. </a:t>
            </a:r>
          </a:p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endParaRPr lang="ca-ES" sz="2000" dirty="0"/>
          </a:p>
          <a:p>
            <a:pPr marL="432000" lvl="1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ca-ES" sz="2000" b="1" dirty="0">
                <a:solidFill>
                  <a:srgbClr val="9E1A34"/>
                </a:solidFill>
              </a:rPr>
              <a:t>Doble Titulació adreçada als estudiants de Màster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Estades d’un curs acadèmic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Estades d’un curs i mig o dos cursos acadèmics</a:t>
            </a:r>
          </a:p>
          <a:p>
            <a:pPr marL="432000" lvl="1" indent="0" algn="just">
              <a:spcBef>
                <a:spcPts val="300"/>
              </a:spcBef>
              <a:spcAft>
                <a:spcPts val="0"/>
              </a:spcAft>
              <a:buNone/>
            </a:pPr>
            <a:endParaRPr lang="ca-E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260648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FC6079C-93CC-4D6B-8FA3-6979FCDC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21012"/>
            <a:ext cx="3240360" cy="370669"/>
          </a:xfrm>
          <a:prstGeom prst="rect">
            <a:avLst/>
          </a:prstGeom>
        </p:spPr>
      </p:pic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0C194EEA-6849-46C3-A1F1-07D510707C58}"/>
              </a:ext>
            </a:extLst>
          </p:cNvPr>
          <p:cNvCxnSpPr>
            <a:cxnSpLocks/>
          </p:cNvCxnSpPr>
          <p:nvPr/>
        </p:nvCxnSpPr>
        <p:spPr>
          <a:xfrm>
            <a:off x="1331640" y="1844824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Marcador de contenido">
            <a:extLst>
              <a:ext uri="{FF2B5EF4-FFF2-40B4-BE49-F238E27FC236}">
                <a16:creationId xmlns:a16="http://schemas.microsoft.com/office/drawing/2014/main" id="{A4335B2E-A03A-4B67-B429-079122FCEBE8}"/>
              </a:ext>
            </a:extLst>
          </p:cNvPr>
          <p:cNvSpPr txBox="1">
            <a:spLocks/>
          </p:cNvSpPr>
          <p:nvPr/>
        </p:nvSpPr>
        <p:spPr bwMode="auto">
          <a:xfrm>
            <a:off x="755576" y="4157316"/>
            <a:ext cx="7557467" cy="135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119000"/>
              <a:buFont typeface="+mj-lt"/>
              <a:buAutoNum type="arabicPeriod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just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kern="0" dirty="0" err="1"/>
              <a:t>Tongji</a:t>
            </a:r>
            <a:r>
              <a:rPr lang="ca-ES" sz="2000" b="1" kern="0" dirty="0"/>
              <a:t> University (Xina)</a:t>
            </a:r>
          </a:p>
          <a:p>
            <a:pPr marL="342900" lvl="1" indent="-342900" algn="just">
              <a:spcBef>
                <a:spcPts val="2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a-ES" sz="2000" kern="0" dirty="0"/>
              <a:t>Doble Titulació adreçada a estudiants de l’MECCP (especialitat en </a:t>
            </a:r>
            <a:r>
              <a:rPr lang="ca-ES" sz="2000" dirty="0"/>
              <a:t>Enginyeria d'Estructures i Construcció) </a:t>
            </a:r>
            <a:r>
              <a:rPr lang="ca-ES" sz="2000" kern="0" dirty="0"/>
              <a:t>que tinguin aprovats 60 ECTS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sz="2000" kern="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kern="0" dirty="0">
              <a:solidFill>
                <a:srgbClr val="B9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295D63-40C9-4692-B9F3-FBA364B2C578}"/>
              </a:ext>
            </a:extLst>
          </p:cNvPr>
          <p:cNvSpPr txBox="1"/>
          <p:nvPr/>
        </p:nvSpPr>
        <p:spPr>
          <a:xfrm>
            <a:off x="1043608" y="372526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9E1A34"/>
                </a:solidFill>
              </a:rPr>
              <a:t>Amb les universitats següents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97B7B-A5EB-0030-B763-0C0CA2E4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7637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4968552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Roma La </a:t>
            </a:r>
            <a:r>
              <a:rPr lang="ca-ES" sz="2000" b="1" dirty="0" err="1"/>
              <a:t>Sapienza</a:t>
            </a:r>
            <a:r>
              <a:rPr lang="ca-ES" sz="2000" b="1" dirty="0"/>
              <a:t> (Itàlia)</a:t>
            </a:r>
          </a:p>
          <a:p>
            <a:pPr marL="342900" lvl="1" indent="-342900" algn="just">
              <a:spcBef>
                <a:spcPts val="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Doble Titulació adreçada a estudiants de l’MECCP (especialitats</a:t>
            </a:r>
            <a:r>
              <a:rPr lang="ca-ES" sz="2000" b="1" dirty="0"/>
              <a:t> </a:t>
            </a:r>
            <a:r>
              <a:rPr lang="ca-ES" sz="2000" dirty="0"/>
              <a:t>Enginyeria</a:t>
            </a:r>
            <a:r>
              <a:rPr lang="ca-ES" sz="2000" b="1" dirty="0"/>
              <a:t> </a:t>
            </a:r>
            <a:r>
              <a:rPr lang="ca-ES" sz="2000" dirty="0"/>
              <a:t>d'Estructures i Construcció i Enginyeria del Terreny) que tinguin aprovats 60 ECTS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HEC (França)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Doble Titulació adreçada a estudiants l’MECCP (especialitat</a:t>
            </a:r>
            <a:r>
              <a:rPr lang="ca-ES" sz="2000" b="1" dirty="0"/>
              <a:t> </a:t>
            </a:r>
            <a:r>
              <a:rPr lang="ca-ES" sz="2000" dirty="0"/>
              <a:t>Enginyeria Computacional)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L'HEC ofereix la possibilitat de realitzar unes pràctiques en empresa entre 1r i 2n del màster de l'HEC (</a:t>
            </a:r>
            <a:r>
              <a:rPr lang="ca-ES" sz="2000" i="1" dirty="0" err="1"/>
              <a:t>Optional</a:t>
            </a:r>
            <a:r>
              <a:rPr lang="ca-ES" sz="2000" i="1" dirty="0"/>
              <a:t> Gap </a:t>
            </a:r>
            <a:r>
              <a:rPr lang="ca-ES" sz="2000" i="1" dirty="0" err="1"/>
              <a:t>Year</a:t>
            </a:r>
            <a:r>
              <a:rPr lang="ca-ES" sz="2000" dirty="0"/>
              <a:t>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kern="0" dirty="0" err="1"/>
              <a:t>Illinois</a:t>
            </a:r>
            <a:r>
              <a:rPr lang="ca-ES" sz="2000" b="1" kern="0" dirty="0"/>
              <a:t> </a:t>
            </a:r>
            <a:r>
              <a:rPr lang="ca-ES" sz="2000" b="1" kern="0" dirty="0" err="1"/>
              <a:t>Institute</a:t>
            </a:r>
            <a:r>
              <a:rPr lang="ca-ES" sz="2000" b="1" kern="0" dirty="0"/>
              <a:t> of Technology (EUA)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2000" kern="0" dirty="0"/>
              <a:t>Doble Titulació adreçada als estudiants de </a:t>
            </a:r>
            <a:r>
              <a:rPr lang="ca-ES" sz="2000" dirty="0"/>
              <a:t>l’MECCP (</a:t>
            </a:r>
            <a:r>
              <a:rPr lang="ca-ES" sz="2000" kern="0" dirty="0"/>
              <a:t>especialitats </a:t>
            </a:r>
            <a:r>
              <a:rPr lang="ca-ES" sz="2000" dirty="0"/>
              <a:t>Enginyeria Computacional, Enginyeria Ambiental, Enginyeria d’Estructures i Construcció o Enginyeria del Transport i Urbanisme)</a:t>
            </a:r>
            <a:endParaRPr lang="ca-ES" sz="2000" kern="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sz="20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dirty="0">
              <a:solidFill>
                <a:srgbClr val="B9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4D08576-6593-9F9E-0085-68BA916D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7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848A72-DDD2-4A62-BAD9-C3BE0F6A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DE277986-1FDB-485B-93F7-C0C5B027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4392488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Stuttgart University</a:t>
            </a:r>
            <a:r>
              <a:rPr lang="ca-ES" sz="2000" b="1" baseline="30000" dirty="0"/>
              <a:t>1</a:t>
            </a:r>
            <a:r>
              <a:rPr lang="ca-ES" sz="2000" b="1" dirty="0"/>
              <a:t> (Alemanya)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Doble Titulació adreçada als estudiants de l’MMNE (línia </a:t>
            </a:r>
            <a:r>
              <a:rPr lang="ca-ES" sz="2000" i="1" dirty="0" err="1"/>
              <a:t>Computational</a:t>
            </a:r>
            <a:r>
              <a:rPr lang="ca-ES" sz="2000" i="1" dirty="0"/>
              <a:t> </a:t>
            </a:r>
            <a:r>
              <a:rPr lang="ca-ES" sz="2000" i="1" dirty="0" err="1"/>
              <a:t>Mechanics</a:t>
            </a:r>
            <a:r>
              <a:rPr lang="ca-ES" sz="2000" dirty="0"/>
              <a:t>)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ca-ES" sz="1600" baseline="30000" dirty="0"/>
              <a:t>1 </a:t>
            </a:r>
            <a:r>
              <a:rPr lang="ca-ES" sz="1600" dirty="0"/>
              <a:t>Sol·licitud abans 1a matrícula (https://www.cimne.com/space/31)</a:t>
            </a:r>
            <a:endParaRPr lang="ca-ES" sz="1800" b="1" dirty="0">
              <a:highlight>
                <a:srgbClr val="FFFF00"/>
              </a:highlight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sz="2400" b="1" dirty="0">
              <a:solidFill>
                <a:srgbClr val="9E1A34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dirty="0">
              <a:solidFill>
                <a:srgbClr val="B90000"/>
              </a:solidFill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84D51-629B-4458-9A10-376C774F02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4D02C0F-8692-55B0-B2B9-408320BE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8478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848A72-DDD2-4A62-BAD9-C3BE0F6A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DE277986-1FDB-485B-93F7-C0C5B027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6752"/>
            <a:ext cx="8064896" cy="5234671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0" indent="0" algn="just">
              <a:spcAft>
                <a:spcPts val="600"/>
              </a:spcAft>
              <a:buNone/>
            </a:pPr>
            <a:endParaRPr lang="ca-ES" sz="600" b="1" i="1" dirty="0">
              <a:solidFill>
                <a:srgbClr val="9E1A34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dirty="0">
              <a:solidFill>
                <a:srgbClr val="B90000"/>
              </a:solidFill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84D51-629B-4458-9A10-376C774F02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8" name="1 Marcador de contenido">
            <a:extLst>
              <a:ext uri="{FF2B5EF4-FFF2-40B4-BE49-F238E27FC236}">
                <a16:creationId xmlns:a16="http://schemas.microsoft.com/office/drawing/2014/main" id="{A4F3B173-3275-4BA3-951B-D75EFD443332}"/>
              </a:ext>
            </a:extLst>
          </p:cNvPr>
          <p:cNvSpPr txBox="1">
            <a:spLocks/>
          </p:cNvSpPr>
          <p:nvPr/>
        </p:nvSpPr>
        <p:spPr bwMode="auto">
          <a:xfrm>
            <a:off x="467544" y="1196752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119000"/>
              <a:buFont typeface="+mj-lt"/>
              <a:buAutoNum type="arabicPeriod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000" lvl="1" indent="0" algn="just">
              <a:spcBef>
                <a:spcPts val="200"/>
              </a:spcBef>
              <a:spcAft>
                <a:spcPts val="600"/>
              </a:spcAft>
              <a:buFont typeface="Arial" charset="0"/>
              <a:buNone/>
            </a:pPr>
            <a:r>
              <a:rPr lang="ca-ES" sz="2100" b="1" kern="0" dirty="0">
                <a:solidFill>
                  <a:srgbClr val="9E1B34"/>
                </a:solidFill>
              </a:rPr>
              <a:t>Roma La </a:t>
            </a:r>
            <a:r>
              <a:rPr lang="ca-ES" sz="2100" b="1" kern="0" dirty="0" err="1">
                <a:solidFill>
                  <a:srgbClr val="9E1B34"/>
                </a:solidFill>
              </a:rPr>
              <a:t>Sapienza</a:t>
            </a:r>
            <a:r>
              <a:rPr lang="ca-ES" sz="2100" b="1" kern="0" dirty="0">
                <a:solidFill>
                  <a:srgbClr val="9E1B34"/>
                </a:solidFill>
              </a:rPr>
              <a:t> (Itàlia)</a:t>
            </a:r>
          </a:p>
          <a:p>
            <a:pPr marL="180000" lvl="1" indent="0" algn="just">
              <a:spcBef>
                <a:spcPts val="200"/>
              </a:spcBef>
              <a:spcAft>
                <a:spcPts val="1200"/>
              </a:spcAft>
              <a:buFont typeface="Arial" charset="0"/>
              <a:buNone/>
            </a:pPr>
            <a:r>
              <a:rPr lang="ca-ES" sz="2100" kern="0" dirty="0"/>
              <a:t>Doble Titulació adreçada a estudiants que tinguin aprovats        60 ECTS del </a:t>
            </a:r>
            <a:r>
              <a:rPr lang="ca-ES" sz="2100" b="1" kern="0" dirty="0"/>
              <a:t>Màster en Enginyeria de Camins, Canals i Ports</a:t>
            </a:r>
          </a:p>
          <a:p>
            <a:pPr marL="742950" lvl="2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b="1" kern="0" dirty="0" err="1">
                <a:solidFill>
                  <a:srgbClr val="9E1B34"/>
                </a:solidFill>
              </a:rPr>
              <a:t>Màster</a:t>
            </a:r>
            <a:r>
              <a:rPr lang="es-ES" sz="1800" b="1" kern="0" dirty="0">
                <a:solidFill>
                  <a:srgbClr val="9E1B34"/>
                </a:solidFill>
              </a:rPr>
              <a:t> en </a:t>
            </a:r>
            <a:r>
              <a:rPr lang="es-ES" sz="1800" b="1" kern="0" dirty="0" err="1">
                <a:solidFill>
                  <a:srgbClr val="9E1B34"/>
                </a:solidFill>
              </a:rPr>
              <a:t>Enginyeria</a:t>
            </a:r>
            <a:r>
              <a:rPr lang="es-ES" sz="1800" b="1" kern="0" dirty="0">
                <a:solidFill>
                  <a:srgbClr val="9E1B34"/>
                </a:solidFill>
              </a:rPr>
              <a:t> de </a:t>
            </a:r>
            <a:r>
              <a:rPr lang="es-ES" sz="1800" b="1" kern="0" dirty="0" err="1">
                <a:solidFill>
                  <a:srgbClr val="9E1B34"/>
                </a:solidFill>
              </a:rPr>
              <a:t>Camins</a:t>
            </a:r>
            <a:r>
              <a:rPr lang="es-ES" sz="1800" b="1" kern="0" dirty="0">
                <a:solidFill>
                  <a:srgbClr val="9E1B34"/>
                </a:solidFill>
              </a:rPr>
              <a:t>, Canals i </a:t>
            </a:r>
            <a:r>
              <a:rPr lang="es-ES" sz="1800" b="1" kern="0" dirty="0" err="1">
                <a:solidFill>
                  <a:srgbClr val="9E1B34"/>
                </a:solidFill>
              </a:rPr>
              <a:t>Ports</a:t>
            </a:r>
            <a:endParaRPr lang="es-ES" sz="1800" b="1" kern="0" dirty="0">
              <a:solidFill>
                <a:srgbClr val="9E1B34"/>
              </a:solidFill>
            </a:endParaRPr>
          </a:p>
          <a:p>
            <a:pPr marL="742950" lvl="2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1800" b="1" kern="0" dirty="0" err="1">
                <a:solidFill>
                  <a:srgbClr val="9E1B34"/>
                </a:solidFill>
              </a:rPr>
              <a:t>Laurea</a:t>
            </a:r>
            <a:r>
              <a:rPr lang="ca-ES" sz="1800" b="1" kern="0" dirty="0">
                <a:solidFill>
                  <a:srgbClr val="9E1B34"/>
                </a:solidFill>
              </a:rPr>
              <a:t> </a:t>
            </a:r>
            <a:r>
              <a:rPr lang="ca-ES" sz="1800" b="1" kern="0" dirty="0" err="1">
                <a:solidFill>
                  <a:srgbClr val="9E1B34"/>
                </a:solidFill>
              </a:rPr>
              <a:t>Magistrale</a:t>
            </a:r>
            <a:r>
              <a:rPr lang="ca-ES" sz="1800" b="1" kern="0" dirty="0">
                <a:solidFill>
                  <a:srgbClr val="9E1B34"/>
                </a:solidFill>
              </a:rPr>
              <a:t> in </a:t>
            </a:r>
            <a:r>
              <a:rPr lang="ca-ES" sz="1800" b="1" kern="0" dirty="0" err="1">
                <a:solidFill>
                  <a:srgbClr val="9E1B34"/>
                </a:solidFill>
              </a:rPr>
              <a:t>Ingegneria</a:t>
            </a:r>
            <a:r>
              <a:rPr lang="ca-ES" sz="1800" b="1" kern="0" dirty="0">
                <a:solidFill>
                  <a:srgbClr val="9E1B34"/>
                </a:solidFill>
              </a:rPr>
              <a:t> </a:t>
            </a:r>
            <a:r>
              <a:rPr lang="ca-ES" sz="1800" b="1" kern="0" dirty="0" err="1">
                <a:solidFill>
                  <a:srgbClr val="9E1B34"/>
                </a:solidFill>
              </a:rPr>
              <a:t>Civile</a:t>
            </a:r>
            <a:endParaRPr lang="ca-ES" sz="1800" b="1" kern="0" dirty="0">
              <a:solidFill>
                <a:srgbClr val="9E1B34"/>
              </a:solidFill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1F4903E-8C02-49B7-A013-833FBDC8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90860"/>
            <a:ext cx="4779305" cy="1078300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D67CBFA7-E908-4C54-8309-0FFFD8D627D6}"/>
              </a:ext>
            </a:extLst>
          </p:cNvPr>
          <p:cNvSpPr txBox="1"/>
          <p:nvPr/>
        </p:nvSpPr>
        <p:spPr>
          <a:xfrm>
            <a:off x="395536" y="342900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kern="0" dirty="0">
                <a:solidFill>
                  <a:srgbClr val="B90000"/>
                </a:solidFill>
              </a:rPr>
              <a:t>Itinerari Construcció</a:t>
            </a:r>
            <a:endParaRPr lang="ca-ES" dirty="0"/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A6910C10-2317-41B8-ADB8-6C5A99AFA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66" y="5157192"/>
            <a:ext cx="4779306" cy="1078300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A52A2DB7-CA17-41A2-B5E8-386F2FB6AEEF}"/>
              </a:ext>
            </a:extLst>
          </p:cNvPr>
          <p:cNvSpPr txBox="1"/>
          <p:nvPr/>
        </p:nvSpPr>
        <p:spPr>
          <a:xfrm>
            <a:off x="6804248" y="472066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400" kern="0" dirty="0">
                <a:solidFill>
                  <a:srgbClr val="B90000"/>
                </a:solidFill>
              </a:rPr>
              <a:t>Itinerari Terreny</a:t>
            </a:r>
            <a:endParaRPr lang="ca-E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A2BC162-E80B-B082-10BA-6BE07B13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1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395536" y="2081168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2200" b="1" dirty="0">
                <a:solidFill>
                  <a:srgbClr val="9E1A34"/>
                </a:solidFill>
              </a:rPr>
              <a:t>On anar?</a:t>
            </a:r>
          </a:p>
          <a:p>
            <a:pPr algn="ctr">
              <a:spcBef>
                <a:spcPts val="0"/>
              </a:spcBef>
              <a:buNone/>
            </a:pPr>
            <a:endParaRPr lang="ca-ES" sz="2000" b="1" dirty="0">
              <a:solidFill>
                <a:srgbClr val="9E1B34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ca-ES" sz="2200" b="1" dirty="0">
                <a:solidFill>
                  <a:schemeClr val="accent1"/>
                </a:solidFill>
              </a:rPr>
              <a:t> </a:t>
            </a:r>
            <a:r>
              <a:rPr lang="ca-ES" sz="2200" dirty="0"/>
              <a:t>Més de </a:t>
            </a:r>
            <a:r>
              <a:rPr lang="ca-ES" sz="2200" b="1" dirty="0">
                <a:solidFill>
                  <a:srgbClr val="9E1A34"/>
                </a:solidFill>
              </a:rPr>
              <a:t>390</a:t>
            </a: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places a </a:t>
            </a:r>
            <a:r>
              <a:rPr lang="ca-ES" sz="2200" b="1" dirty="0">
                <a:solidFill>
                  <a:srgbClr val="9E1A34"/>
                </a:solidFill>
              </a:rPr>
              <a:t>122</a:t>
            </a:r>
            <a:r>
              <a:rPr lang="ca-ES" sz="2200" dirty="0"/>
              <a:t> universitats de </a:t>
            </a:r>
            <a:r>
              <a:rPr lang="ca-ES" sz="2200" b="1" dirty="0">
                <a:solidFill>
                  <a:srgbClr val="9E1A34"/>
                </a:solidFill>
              </a:rPr>
              <a:t>36</a:t>
            </a:r>
            <a:r>
              <a:rPr lang="ca-ES" sz="2200" b="1" dirty="0"/>
              <a:t> </a:t>
            </a:r>
            <a:r>
              <a:rPr lang="ca-ES" sz="2200" dirty="0"/>
              <a:t>països</a:t>
            </a:r>
            <a:r>
              <a:rPr lang="ca-ES" sz="2200" b="1" dirty="0"/>
              <a:t> </a:t>
            </a:r>
            <a:r>
              <a:rPr lang="ca-ES" sz="2200" dirty="0"/>
              <a:t>diferents </a:t>
            </a:r>
          </a:p>
          <a:p>
            <a:pPr algn="just">
              <a:buFont typeface="Wingdings" pitchFamily="2" charset="2"/>
              <a:buChar char="§"/>
            </a:pPr>
            <a:r>
              <a:rPr lang="ca-ES" sz="2200" dirty="0">
                <a:solidFill>
                  <a:schemeClr val="accent1"/>
                </a:solidFill>
              </a:rPr>
              <a:t> </a:t>
            </a:r>
            <a:r>
              <a:rPr lang="ca-ES" sz="2200" dirty="0"/>
              <a:t>Llistat d’universitats i resum oferta disponibles a la web i la Guia de mobilitat 2026-27. </a:t>
            </a:r>
            <a:r>
              <a:rPr lang="ca-ES" sz="2200" u="sng" dirty="0"/>
              <a:t>Compromís entre lloc i assignatures</a:t>
            </a:r>
          </a:p>
          <a:p>
            <a:pPr algn="ctr">
              <a:spcBef>
                <a:spcPts val="0"/>
              </a:spcBef>
              <a:buNone/>
            </a:pPr>
            <a:endParaRPr lang="ca-ES" sz="2200" b="1" dirty="0"/>
          </a:p>
          <a:p>
            <a:pPr algn="ctr">
              <a:buNone/>
            </a:pPr>
            <a:r>
              <a:rPr lang="ca-ES" sz="2200" b="1" dirty="0">
                <a:solidFill>
                  <a:srgbClr val="9E1A34"/>
                </a:solidFill>
              </a:rPr>
              <a:t>Quant de temps? </a:t>
            </a:r>
          </a:p>
          <a:p>
            <a:pPr algn="ctr">
              <a:buNone/>
            </a:pPr>
            <a:endParaRPr lang="ca-ES" sz="2000" b="1" dirty="0">
              <a:solidFill>
                <a:srgbClr val="9E1B3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a-ES" sz="2200" dirty="0">
                <a:solidFill>
                  <a:schemeClr val="accent1"/>
                </a:solidFill>
              </a:rPr>
              <a:t> </a:t>
            </a:r>
            <a:r>
              <a:rPr lang="ca-ES" sz="2200" dirty="0"/>
              <a:t>Estada mínima = 1 quadrimestre (5 mesos)</a:t>
            </a:r>
          </a:p>
          <a:p>
            <a:pPr>
              <a:buFont typeface="Wingdings" pitchFamily="2" charset="2"/>
              <a:buChar char="§"/>
            </a:pPr>
            <a:r>
              <a:rPr lang="ca-ES" sz="2200" dirty="0">
                <a:solidFill>
                  <a:schemeClr val="accent1"/>
                </a:solidFill>
              </a:rPr>
              <a:t> </a:t>
            </a:r>
            <a:r>
              <a:rPr lang="ca-ES" sz="2200" dirty="0"/>
              <a:t>Matrícula a l’Escola                 gratuïta a la universitat de destí</a:t>
            </a:r>
          </a:p>
          <a:p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3528" y="1198493"/>
            <a:ext cx="8280920" cy="6463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ca-ES" b="1" kern="0" dirty="0">
                <a:solidFill>
                  <a:srgbClr val="9E1A34"/>
                </a:solidFill>
                <a:latin typeface="+mn-lt"/>
              </a:rPr>
              <a:t>Oferta </a:t>
            </a:r>
            <a:r>
              <a:rPr lang="ca-ES" b="1" kern="0" dirty="0">
                <a:solidFill>
                  <a:srgbClr val="9E1B34"/>
                </a:solidFill>
                <a:latin typeface="+mn-lt"/>
              </a:rPr>
              <a:t>2026-27</a:t>
            </a:r>
            <a:endParaRPr lang="es-ES" b="1" kern="0" dirty="0">
              <a:solidFill>
                <a:srgbClr val="9E1B34"/>
              </a:solidFill>
              <a:latin typeface="+mn-lt"/>
            </a:endParaRPr>
          </a:p>
        </p:txBody>
      </p:sp>
      <p:sp>
        <p:nvSpPr>
          <p:cNvPr id="10" name="8 Flecha derecha"/>
          <p:cNvSpPr/>
          <p:nvPr/>
        </p:nvSpPr>
        <p:spPr bwMode="auto">
          <a:xfrm>
            <a:off x="3347864" y="5157192"/>
            <a:ext cx="864096" cy="216024"/>
          </a:xfrm>
          <a:prstGeom prst="rightArrow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ca-ES" sz="3200" b="1" dirty="0">
              <a:solidFill>
                <a:srgbClr val="993366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C9FC53-D37D-48DC-8451-8BA4545E76D9}"/>
              </a:ext>
            </a:extLst>
          </p:cNvPr>
          <p:cNvSpPr txBox="1">
            <a:spLocks/>
          </p:cNvSpPr>
          <p:nvPr/>
        </p:nvSpPr>
        <p:spPr bwMode="auto">
          <a:xfrm>
            <a:off x="3131840" y="332656"/>
            <a:ext cx="49685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 dirty="0">
                <a:solidFill>
                  <a:schemeClr val="tx1"/>
                </a:solidFill>
              </a:rPr>
              <a:t>Una visió general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9BBAEC0-45FD-EC9C-D763-08A73012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3313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848A72-DDD2-4A62-BAD9-C3BE0F6A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DE277986-1FDB-485B-93F7-C0C5B027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5184576"/>
          </a:xfrm>
        </p:spPr>
        <p:txBody>
          <a:bodyPr/>
          <a:lstStyle/>
          <a:p>
            <a:pPr marL="180000" lvl="1" indent="0" algn="just">
              <a:spcBef>
                <a:spcPts val="200"/>
              </a:spcBef>
              <a:spcAft>
                <a:spcPts val="600"/>
              </a:spcAft>
              <a:buNone/>
            </a:pPr>
            <a:r>
              <a:rPr lang="ca-ES" sz="2100" b="1" dirty="0">
                <a:solidFill>
                  <a:srgbClr val="9E1B34"/>
                </a:solidFill>
              </a:rPr>
              <a:t>Roma La </a:t>
            </a:r>
            <a:r>
              <a:rPr lang="ca-ES" sz="2100" b="1" dirty="0" err="1">
                <a:solidFill>
                  <a:srgbClr val="9E1B34"/>
                </a:solidFill>
              </a:rPr>
              <a:t>Sapienza</a:t>
            </a:r>
            <a:r>
              <a:rPr lang="ca-ES" sz="2100" b="1" dirty="0">
                <a:solidFill>
                  <a:srgbClr val="9E1B34"/>
                </a:solidFill>
              </a:rPr>
              <a:t> (Itàlia)</a:t>
            </a:r>
          </a:p>
          <a:p>
            <a:pPr marL="180000" lvl="1" indent="0" algn="just">
              <a:spcBef>
                <a:spcPts val="200"/>
              </a:spcBef>
              <a:spcAft>
                <a:spcPts val="800"/>
              </a:spcAft>
              <a:buNone/>
            </a:pPr>
            <a:endParaRPr lang="ca-ES" sz="2100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84D51-629B-4458-9A10-376C774F02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6AD0A0-9DB4-43BD-85C7-A88CDA336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32495"/>
              </p:ext>
            </p:extLst>
          </p:nvPr>
        </p:nvGraphicFramePr>
        <p:xfrm>
          <a:off x="467544" y="1469008"/>
          <a:ext cx="828092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FDB76AE-EDB6-760C-B2F4-39530BC9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416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848A72-DDD2-4A62-BAD9-C3BE0F6A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DE277986-1FDB-485B-93F7-C0C5B027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439248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ca-ES" sz="2400" b="1" dirty="0">
                <a:solidFill>
                  <a:srgbClr val="9E1A34"/>
                </a:solidFill>
              </a:rPr>
              <a:t>Dobles Titulacions MECCP confirmats per a PARS sense TFG</a:t>
            </a:r>
          </a:p>
          <a:p>
            <a:pPr marL="0" indent="0" algn="just">
              <a:spcAft>
                <a:spcPts val="600"/>
              </a:spcAft>
              <a:buNone/>
            </a:pPr>
            <a:endParaRPr lang="ca-ES" sz="2400" b="1" dirty="0">
              <a:solidFill>
                <a:srgbClr val="9E1A34"/>
              </a:solidFill>
            </a:endParaRPr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ca-ES" sz="2400" b="1" kern="0" dirty="0"/>
              <a:t> </a:t>
            </a:r>
            <a:r>
              <a:rPr lang="ca-ES" sz="2200" b="1" kern="0" dirty="0" err="1"/>
              <a:t>Illinois</a:t>
            </a:r>
            <a:r>
              <a:rPr lang="ca-ES" sz="2200" b="1" kern="0" dirty="0"/>
              <a:t> </a:t>
            </a:r>
            <a:r>
              <a:rPr lang="ca-ES" sz="2200" b="1" kern="0" dirty="0" err="1"/>
              <a:t>Institute</a:t>
            </a:r>
            <a:r>
              <a:rPr lang="ca-ES" sz="2200" b="1" kern="0" dirty="0"/>
              <a:t> of Technology (EUA)</a:t>
            </a:r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ca-ES" sz="2200" b="1" dirty="0"/>
              <a:t> HEC (França)</a:t>
            </a:r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endParaRPr lang="ca-ES" sz="2200" b="1" dirty="0"/>
          </a:p>
          <a:p>
            <a:pPr marL="6858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2000" kern="0" dirty="0"/>
              <a:t>Apliquen condicions especials per completar el TFG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sz="2400" b="1" dirty="0">
              <a:solidFill>
                <a:srgbClr val="9E1A34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dirty="0">
              <a:solidFill>
                <a:srgbClr val="B90000"/>
              </a:solidFill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84D51-629B-4458-9A10-376C774F02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4D02C0F-8692-55B0-B2B9-408320BE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4623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DE277986-1FDB-485B-93F7-C0C5B027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50548"/>
            <a:ext cx="8064896" cy="5230780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ca-ES" sz="2000" b="1" kern="0" dirty="0" err="1">
                <a:solidFill>
                  <a:srgbClr val="9E1A34"/>
                </a:solidFill>
              </a:rPr>
              <a:t>Illinois</a:t>
            </a:r>
            <a:r>
              <a:rPr lang="ca-ES" sz="2000" b="1" kern="0" dirty="0">
                <a:solidFill>
                  <a:srgbClr val="9E1A34"/>
                </a:solidFill>
              </a:rPr>
              <a:t> </a:t>
            </a:r>
            <a:r>
              <a:rPr lang="ca-ES" sz="2000" b="1" kern="0" dirty="0" err="1">
                <a:solidFill>
                  <a:srgbClr val="9E1A34"/>
                </a:solidFill>
              </a:rPr>
              <a:t>Institute</a:t>
            </a:r>
            <a:r>
              <a:rPr lang="ca-ES" sz="2000" b="1" kern="0" dirty="0">
                <a:solidFill>
                  <a:srgbClr val="9E1A34"/>
                </a:solidFill>
              </a:rPr>
              <a:t> of Technology (EUA)</a:t>
            </a:r>
          </a:p>
          <a:p>
            <a:pPr marL="342900" indent="0" algn="r">
              <a:spcAft>
                <a:spcPts val="600"/>
              </a:spcAft>
              <a:buNone/>
            </a:pPr>
            <a:endParaRPr lang="es-ES" sz="1200" dirty="0">
              <a:solidFill>
                <a:srgbClr val="9E1A34"/>
              </a:solidFill>
            </a:endParaRPr>
          </a:p>
          <a:p>
            <a:pPr marL="342900" indent="0" algn="r">
              <a:spcAft>
                <a:spcPts val="0"/>
              </a:spcAft>
              <a:buNone/>
            </a:pPr>
            <a:r>
              <a:rPr lang="es-ES" sz="1200" b="1" dirty="0" err="1">
                <a:solidFill>
                  <a:srgbClr val="9E1A34"/>
                </a:solidFill>
              </a:rPr>
              <a:t>Itinerari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  <a:r>
              <a:rPr lang="es-ES" sz="1200" b="1" dirty="0" err="1">
                <a:solidFill>
                  <a:srgbClr val="9E1A34"/>
                </a:solidFill>
              </a:rPr>
              <a:t>d'un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  <a:r>
              <a:rPr lang="es-ES" sz="1200" b="1" dirty="0" err="1">
                <a:solidFill>
                  <a:srgbClr val="9E1A34"/>
                </a:solidFill>
              </a:rPr>
              <a:t>estudiant</a:t>
            </a:r>
            <a:r>
              <a:rPr lang="es-ES" sz="1200" b="1" dirty="0">
                <a:solidFill>
                  <a:srgbClr val="9E1A34"/>
                </a:solidFill>
              </a:rPr>
              <a:t> de </a:t>
            </a:r>
            <a:r>
              <a:rPr lang="es-ES" sz="1200" b="1" dirty="0" err="1">
                <a:solidFill>
                  <a:srgbClr val="9E1A34"/>
                </a:solidFill>
              </a:rPr>
              <a:t>l'Escola</a:t>
            </a:r>
            <a:r>
              <a:rPr lang="es-ES" sz="1200" b="1" dirty="0">
                <a:solidFill>
                  <a:srgbClr val="9E1A34"/>
                </a:solidFill>
              </a:rPr>
              <a:t> de Camins </a:t>
            </a:r>
            <a:r>
              <a:rPr lang="es-ES" sz="1200" b="1" dirty="0" err="1">
                <a:solidFill>
                  <a:srgbClr val="9E1A34"/>
                </a:solidFill>
              </a:rPr>
              <a:t>titulat</a:t>
            </a:r>
            <a:endParaRPr lang="es-ES" sz="1200" b="1" dirty="0">
              <a:solidFill>
                <a:srgbClr val="9E1A34"/>
              </a:solidFill>
            </a:endParaRPr>
          </a:p>
          <a:p>
            <a:pPr marL="342900" indent="0" algn="r">
              <a:spcAft>
                <a:spcPts val="600"/>
              </a:spcAft>
              <a:buNone/>
            </a:pPr>
            <a:r>
              <a:rPr lang="es-ES" sz="1200" b="1" dirty="0">
                <a:solidFill>
                  <a:srgbClr val="9E1A34"/>
                </a:solidFill>
              </a:rPr>
              <a:t> del Grau en </a:t>
            </a:r>
            <a:r>
              <a:rPr lang="es-ES" sz="1200" b="1" dirty="0" err="1">
                <a:solidFill>
                  <a:srgbClr val="9E1A34"/>
                </a:solidFill>
              </a:rPr>
              <a:t>Enginyeria</a:t>
            </a:r>
            <a:r>
              <a:rPr lang="es-ES" sz="1200" b="1" dirty="0">
                <a:solidFill>
                  <a:srgbClr val="9E1A34"/>
                </a:solidFill>
              </a:rPr>
              <a:t> Civil 2020</a:t>
            </a:r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endParaRPr lang="ca-ES" sz="2200" b="1" dirty="0"/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endParaRPr lang="ca-ES" sz="2200" b="1" kern="0" dirty="0"/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endParaRPr lang="ca-ES" sz="2200" b="1" dirty="0"/>
          </a:p>
          <a:p>
            <a:pPr marL="342900" indent="0" algn="r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rgbClr val="9E1A34"/>
              </a:solidFill>
            </a:endParaRPr>
          </a:p>
          <a:p>
            <a:pPr marL="342900" indent="0" algn="r">
              <a:spcAft>
                <a:spcPts val="600"/>
              </a:spcAft>
              <a:buNone/>
            </a:pPr>
            <a:endParaRPr lang="es-ES" sz="1200" dirty="0">
              <a:solidFill>
                <a:srgbClr val="9E1A34"/>
              </a:solidFill>
            </a:endParaRPr>
          </a:p>
          <a:p>
            <a:pPr marL="342900" indent="0" algn="r">
              <a:spcAft>
                <a:spcPts val="0"/>
              </a:spcAft>
              <a:buNone/>
            </a:pPr>
            <a:r>
              <a:rPr lang="es-ES" sz="1200" b="1" dirty="0" err="1">
                <a:solidFill>
                  <a:srgbClr val="9E1A34"/>
                </a:solidFill>
              </a:rPr>
              <a:t>Itinerari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  <a:r>
              <a:rPr lang="es-ES" sz="1200" b="1" dirty="0" err="1">
                <a:solidFill>
                  <a:srgbClr val="9E1A34"/>
                </a:solidFill>
              </a:rPr>
              <a:t>d'un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  <a:r>
              <a:rPr lang="es-ES" sz="1200" b="1" dirty="0" err="1">
                <a:solidFill>
                  <a:srgbClr val="9E1A34"/>
                </a:solidFill>
              </a:rPr>
              <a:t>estudiant</a:t>
            </a:r>
            <a:r>
              <a:rPr lang="es-ES" sz="1200" b="1" dirty="0">
                <a:solidFill>
                  <a:srgbClr val="9E1A34"/>
                </a:solidFill>
              </a:rPr>
              <a:t> de </a:t>
            </a:r>
            <a:r>
              <a:rPr lang="es-ES" sz="1200" b="1" dirty="0" err="1">
                <a:solidFill>
                  <a:srgbClr val="9E1A34"/>
                </a:solidFill>
              </a:rPr>
              <a:t>l'Escola</a:t>
            </a:r>
            <a:r>
              <a:rPr lang="es-ES" sz="1200" b="1" dirty="0">
                <a:solidFill>
                  <a:srgbClr val="9E1A34"/>
                </a:solidFill>
              </a:rPr>
              <a:t> de Camins </a:t>
            </a:r>
            <a:r>
              <a:rPr lang="es-ES" sz="1200" b="1" dirty="0" err="1">
                <a:solidFill>
                  <a:srgbClr val="9E1A34"/>
                </a:solidFill>
              </a:rPr>
              <a:t>provinent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</a:p>
          <a:p>
            <a:pPr marL="342900" indent="0" algn="r">
              <a:spcAft>
                <a:spcPts val="600"/>
              </a:spcAft>
              <a:buNone/>
            </a:pPr>
            <a:r>
              <a:rPr lang="es-ES" sz="1200" b="1" dirty="0">
                <a:solidFill>
                  <a:srgbClr val="9E1A34"/>
                </a:solidFill>
              </a:rPr>
              <a:t>del Grau en </a:t>
            </a:r>
            <a:r>
              <a:rPr lang="es-ES" sz="1200" b="1" dirty="0" err="1">
                <a:solidFill>
                  <a:srgbClr val="9E1A34"/>
                </a:solidFill>
              </a:rPr>
              <a:t>Enginyeria</a:t>
            </a:r>
            <a:r>
              <a:rPr lang="es-ES" sz="1200" b="1" dirty="0">
                <a:solidFill>
                  <a:srgbClr val="9E1A34"/>
                </a:solidFill>
              </a:rPr>
              <a:t> Civil 2020, </a:t>
            </a:r>
            <a:r>
              <a:rPr lang="es-ES" sz="1200" b="1" dirty="0" err="1">
                <a:solidFill>
                  <a:srgbClr val="9E1A34"/>
                </a:solidFill>
              </a:rPr>
              <a:t>modalitat</a:t>
            </a:r>
            <a:r>
              <a:rPr lang="es-ES" sz="1200" b="1" dirty="0">
                <a:solidFill>
                  <a:srgbClr val="9E1A34"/>
                </a:solidFill>
              </a:rPr>
              <a:t> PARS</a:t>
            </a:r>
          </a:p>
          <a:p>
            <a:pPr marL="6858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a-ES" sz="2000" kern="0" dirty="0"/>
          </a:p>
          <a:p>
            <a:pPr marL="6858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a-ES" sz="20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sz="2400" b="1" dirty="0">
              <a:solidFill>
                <a:srgbClr val="9E1A34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dirty="0">
              <a:solidFill>
                <a:srgbClr val="B90000"/>
              </a:solidFill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848A72-DDD2-4A62-BAD9-C3BE0F6A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42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84D51-629B-4458-9A10-376C774F02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4D02C0F-8692-55B0-B2B9-408320BE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AF6D86-F732-92D5-6892-416FF412AD94}"/>
              </a:ext>
            </a:extLst>
          </p:cNvPr>
          <p:cNvSpPr txBox="1"/>
          <p:nvPr/>
        </p:nvSpPr>
        <p:spPr>
          <a:xfrm>
            <a:off x="5148064" y="4903114"/>
            <a:ext cx="38051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200" noProof="0" dirty="0"/>
              <a:t>Realització i defensa TFM i TFG a IIT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200" noProof="0" dirty="0"/>
              <a:t>Presentació posterior a Escola de Camins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200" noProof="0" dirty="0"/>
              <a:t>El treball ha de reflectir els ECTS de TFM i TFG combinats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40CCD1-B8A7-05E3-0544-125C49E850A8}"/>
              </a:ext>
            </a:extLst>
          </p:cNvPr>
          <p:cNvGrpSpPr/>
          <p:nvPr/>
        </p:nvGrpSpPr>
        <p:grpSpPr>
          <a:xfrm>
            <a:off x="467544" y="1745518"/>
            <a:ext cx="4356658" cy="1827498"/>
            <a:chOff x="467544" y="1938440"/>
            <a:chExt cx="4356658" cy="1827498"/>
          </a:xfrm>
        </p:grpSpPr>
        <p:pic>
          <p:nvPicPr>
            <p:cNvPr id="5" name="Imagen 4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337D4748-93DA-E90E-7C9B-B7E470955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1"/>
            <a:stretch>
              <a:fillRect/>
            </a:stretch>
          </p:blipFill>
          <p:spPr>
            <a:xfrm>
              <a:off x="467544" y="1961191"/>
              <a:ext cx="1872208" cy="144470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C3868E-3EF9-A1E9-87CA-756092046EE0}"/>
                </a:ext>
              </a:extLst>
            </p:cNvPr>
            <p:cNvGrpSpPr/>
            <p:nvPr/>
          </p:nvGrpSpPr>
          <p:grpSpPr>
            <a:xfrm>
              <a:off x="2375930" y="1938440"/>
              <a:ext cx="2448272" cy="1827498"/>
              <a:chOff x="2375930" y="1938440"/>
              <a:chExt cx="2448272" cy="1827498"/>
            </a:xfrm>
          </p:grpSpPr>
          <p:pic>
            <p:nvPicPr>
              <p:cNvPr id="3" name="Imagen 4" descr="Interfaz de usuario gráfica&#10;&#10;El contenido generado por IA puede ser incorrecto.">
                <a:extLst>
                  <a:ext uri="{FF2B5EF4-FFF2-40B4-BE49-F238E27FC236}">
                    <a16:creationId xmlns:a16="http://schemas.microsoft.com/office/drawing/2014/main" id="{1B858C01-AA5F-6828-84EB-27BF37EF5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99" t="55142"/>
              <a:stretch>
                <a:fillRect/>
              </a:stretch>
            </p:blipFill>
            <p:spPr>
              <a:xfrm>
                <a:off x="2375930" y="3104964"/>
                <a:ext cx="2412094" cy="64807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C94D36-1894-A3D4-5C97-49CEAD2A9136}"/>
                  </a:ext>
                </a:extLst>
              </p:cNvPr>
              <p:cNvSpPr txBox="1"/>
              <p:nvPr/>
            </p:nvSpPr>
            <p:spPr>
              <a:xfrm>
                <a:off x="2987824" y="3032992"/>
                <a:ext cx="1584176" cy="324000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Master Program</a:t>
                </a:r>
              </a:p>
            </p:txBody>
          </p:sp>
          <p:pic>
            <p:nvPicPr>
              <p:cNvPr id="12" name="Imagen 8" descr="Interfaz de usuario gráfica, Aplicación, Sitio web&#10;&#10;El contenido generado por IA puede ser incorrecto.">
                <a:extLst>
                  <a:ext uri="{FF2B5EF4-FFF2-40B4-BE49-F238E27FC236}">
                    <a16:creationId xmlns:a16="http://schemas.microsoft.com/office/drawing/2014/main" id="{427D2EEE-5B1D-6AB9-69AE-618D20A1D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4" t="-1486" b="87590"/>
              <a:stretch>
                <a:fillRect/>
              </a:stretch>
            </p:blipFill>
            <p:spPr>
              <a:xfrm>
                <a:off x="3153273" y="1938440"/>
                <a:ext cx="1569887" cy="25657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48D320-3E7B-C7BB-4446-8A103504B9D5}"/>
                  </a:ext>
                </a:extLst>
              </p:cNvPr>
              <p:cNvSpPr txBox="1"/>
              <p:nvPr/>
            </p:nvSpPr>
            <p:spPr>
              <a:xfrm rot="16200000">
                <a:off x="4342313" y="3284049"/>
                <a:ext cx="732946" cy="230832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Master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0D2CC4-74C4-A102-BEAD-A18855FEA744}"/>
              </a:ext>
            </a:extLst>
          </p:cNvPr>
          <p:cNvGrpSpPr/>
          <p:nvPr/>
        </p:nvGrpSpPr>
        <p:grpSpPr>
          <a:xfrm>
            <a:off x="463554" y="4002047"/>
            <a:ext cx="4354462" cy="1881360"/>
            <a:chOff x="463554" y="4002047"/>
            <a:chExt cx="4354462" cy="18813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5E8D9D6-DFDF-F95B-AEF5-AFCEF2A58449}"/>
                </a:ext>
              </a:extLst>
            </p:cNvPr>
            <p:cNvGrpSpPr/>
            <p:nvPr/>
          </p:nvGrpSpPr>
          <p:grpSpPr>
            <a:xfrm>
              <a:off x="463554" y="4002047"/>
              <a:ext cx="4354462" cy="1881360"/>
              <a:chOff x="463554" y="4002047"/>
              <a:chExt cx="4354462" cy="1881360"/>
            </a:xfrm>
          </p:grpSpPr>
          <p:pic>
            <p:nvPicPr>
              <p:cNvPr id="9" name="Imagen 8" descr="Interfaz de usuario gráfica, Aplicación, Sitio web&#10;&#10;El contenido generado por IA puede ser incorrecto.">
                <a:extLst>
                  <a:ext uri="{FF2B5EF4-FFF2-40B4-BE49-F238E27FC236}">
                    <a16:creationId xmlns:a16="http://schemas.microsoft.com/office/drawing/2014/main" id="{EF31C0D4-7202-C788-D012-B281C736E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523"/>
              <a:stretch>
                <a:fillRect/>
              </a:stretch>
            </p:blipFill>
            <p:spPr>
              <a:xfrm>
                <a:off x="463554" y="4037002"/>
                <a:ext cx="1872208" cy="1846405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9ECC88C-6BF9-AD4D-AB31-E05478C2D866}"/>
                  </a:ext>
                </a:extLst>
              </p:cNvPr>
              <p:cNvGrpSpPr/>
              <p:nvPr/>
            </p:nvGrpSpPr>
            <p:grpSpPr>
              <a:xfrm>
                <a:off x="2345937" y="4002047"/>
                <a:ext cx="2472079" cy="1827498"/>
                <a:chOff x="2675985" y="4221088"/>
                <a:chExt cx="2472079" cy="1827498"/>
              </a:xfrm>
            </p:grpSpPr>
            <p:pic>
              <p:nvPicPr>
                <p:cNvPr id="17" name="Imagen 8" descr="Interfaz de usuario gráfica, Aplicación, Sitio web&#10;&#10;El contenido generado por IA puede ser incorrecto.">
                  <a:extLst>
                    <a:ext uri="{FF2B5EF4-FFF2-40B4-BE49-F238E27FC236}">
                      <a16:creationId xmlns:a16="http://schemas.microsoft.com/office/drawing/2014/main" id="{33350E2B-8583-7F2D-CBE5-D2F08A0F4F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239" t="36485" b="20769"/>
                <a:stretch>
                  <a:fillRect/>
                </a:stretch>
              </p:blipFill>
              <p:spPr>
                <a:xfrm>
                  <a:off x="2675985" y="5259326"/>
                  <a:ext cx="2444282" cy="789260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6996BA6E-35CA-BD10-1DA3-BBE1D9CD758F}"/>
                    </a:ext>
                  </a:extLst>
                </p:cNvPr>
                <p:cNvGrpSpPr/>
                <p:nvPr/>
              </p:nvGrpSpPr>
              <p:grpSpPr>
                <a:xfrm>
                  <a:off x="3311686" y="4221088"/>
                  <a:ext cx="1836378" cy="1827498"/>
                  <a:chOff x="2987824" y="1938440"/>
                  <a:chExt cx="1836378" cy="1827498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3A7D03FE-ED72-AAF7-AB8C-5BA108C1EFE1}"/>
                      </a:ext>
                    </a:extLst>
                  </p:cNvPr>
                  <p:cNvSpPr txBox="1"/>
                  <p:nvPr/>
                </p:nvSpPr>
                <p:spPr>
                  <a:xfrm>
                    <a:off x="2987824" y="3032992"/>
                    <a:ext cx="1584176" cy="324000"/>
                  </a:xfrm>
                  <a:prstGeom prst="rect">
                    <a:avLst/>
                  </a:prstGeom>
                  <a:solidFill>
                    <a:srgbClr val="80000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</a:rPr>
                      <a:t>Master Program</a:t>
                    </a:r>
                  </a:p>
                </p:txBody>
              </p:sp>
              <p:pic>
                <p:nvPicPr>
                  <p:cNvPr id="22" name="Imagen 8" descr="Interfaz de usuario gráfica, Aplicación, Sitio web&#10;&#10;El contenido generado por IA puede ser incorrecto.">
                    <a:extLst>
                      <a:ext uri="{FF2B5EF4-FFF2-40B4-BE49-F238E27FC236}">
                        <a16:creationId xmlns:a16="http://schemas.microsoft.com/office/drawing/2014/main" id="{2BE882B6-84FF-EF72-A4C6-07D5E69E43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3544" t="-1486" b="87590"/>
                  <a:stretch>
                    <a:fillRect/>
                  </a:stretch>
                </p:blipFill>
                <p:spPr>
                  <a:xfrm>
                    <a:off x="3153273" y="1938440"/>
                    <a:ext cx="1569887" cy="256575"/>
                  </a:xfrm>
                  <a:prstGeom prst="rect">
                    <a:avLst/>
                  </a:prstGeom>
                </p:spPr>
              </p:pic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1780E70-D2B1-3602-8663-A35718A2D34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342313" y="3284049"/>
                    <a:ext cx="732946" cy="230832"/>
                  </a:xfrm>
                  <a:prstGeom prst="rect">
                    <a:avLst/>
                  </a:prstGeom>
                  <a:solidFill>
                    <a:srgbClr val="80000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chemeClr val="bg1"/>
                        </a:solidFill>
                      </a:rPr>
                      <a:t>Master</a:t>
                    </a:r>
                  </a:p>
                </p:txBody>
              </p:sp>
            </p:grp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1A0C31-1952-B838-D943-C33FC2C3A0AA}"/>
                </a:ext>
              </a:extLst>
            </p:cNvPr>
            <p:cNvSpPr txBox="1"/>
            <p:nvPr/>
          </p:nvSpPr>
          <p:spPr>
            <a:xfrm>
              <a:off x="3147087" y="5456944"/>
              <a:ext cx="1293946" cy="144000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bg1"/>
                  </a:solidFill>
                </a:rPr>
                <a:t>i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3" name="Imagen 8" descr="Interfaz de usuario gráfica, Aplicación, Sitio web&#10;&#10;El contenido generado por IA puede ser incorrecto.">
              <a:extLst>
                <a:ext uri="{FF2B5EF4-FFF2-40B4-BE49-F238E27FC236}">
                  <a16:creationId xmlns:a16="http://schemas.microsoft.com/office/drawing/2014/main" id="{4E480750-ABE0-BE4F-D2E3-86A1D8834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9" t="83591" r="29359" b="9525"/>
            <a:stretch>
              <a:fillRect/>
            </a:stretch>
          </p:blipFill>
          <p:spPr>
            <a:xfrm>
              <a:off x="3851920" y="5499558"/>
              <a:ext cx="294218" cy="127107"/>
            </a:xfrm>
            <a:prstGeom prst="rect">
              <a:avLst/>
            </a:prstGeom>
          </p:spPr>
        </p:pic>
        <p:pic>
          <p:nvPicPr>
            <p:cNvPr id="14" name="Imagen 8" descr="Interfaz de usuario gráfica, Aplicación, Sitio web&#10;&#10;El contenido generado por IA puede ser incorrecto.">
              <a:extLst>
                <a:ext uri="{FF2B5EF4-FFF2-40B4-BE49-F238E27FC236}">
                  <a16:creationId xmlns:a16="http://schemas.microsoft.com/office/drawing/2014/main" id="{EB7BF18C-A833-279B-F720-27E44D423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2" t="59125" r="18840" b="31357"/>
            <a:stretch>
              <a:fillRect/>
            </a:stretch>
          </p:blipFill>
          <p:spPr>
            <a:xfrm>
              <a:off x="3423861" y="5450933"/>
              <a:ext cx="356051" cy="175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070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848A72-DDD2-4A62-BAD9-C3BE0F6A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43</a:t>
            </a:fld>
            <a:endParaRPr lang="es-ES" dirty="0"/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DE277986-1FDB-485B-93F7-C0C5B027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50548"/>
            <a:ext cx="8064896" cy="5230780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ca-ES" sz="2000" b="1" dirty="0">
                <a:solidFill>
                  <a:srgbClr val="9E1A34"/>
                </a:solidFill>
              </a:rPr>
              <a:t>HEC (França)</a:t>
            </a:r>
            <a:endParaRPr lang="ca-ES" sz="2000" dirty="0">
              <a:solidFill>
                <a:srgbClr val="9E1A34"/>
              </a:solidFill>
            </a:endParaRPr>
          </a:p>
          <a:p>
            <a:pPr marL="342900" indent="0" algn="r">
              <a:spcAft>
                <a:spcPts val="0"/>
              </a:spcAft>
              <a:buNone/>
            </a:pPr>
            <a:endParaRPr lang="es-ES" sz="1200" dirty="0">
              <a:solidFill>
                <a:srgbClr val="9E1A34"/>
              </a:solidFill>
            </a:endParaRPr>
          </a:p>
          <a:p>
            <a:pPr marL="342900" indent="0" algn="r">
              <a:spcAft>
                <a:spcPts val="0"/>
              </a:spcAft>
              <a:buNone/>
            </a:pPr>
            <a:r>
              <a:rPr lang="es-ES" sz="1200" b="1" dirty="0" err="1">
                <a:solidFill>
                  <a:srgbClr val="9E1A34"/>
                </a:solidFill>
              </a:rPr>
              <a:t>Itinerari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  <a:r>
              <a:rPr lang="es-ES" sz="1200" b="1" dirty="0" err="1">
                <a:solidFill>
                  <a:srgbClr val="9E1A34"/>
                </a:solidFill>
              </a:rPr>
              <a:t>d'un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  <a:r>
              <a:rPr lang="es-ES" sz="1200" b="1" dirty="0" err="1">
                <a:solidFill>
                  <a:srgbClr val="9E1A34"/>
                </a:solidFill>
              </a:rPr>
              <a:t>estudiant</a:t>
            </a:r>
            <a:r>
              <a:rPr lang="es-ES" sz="1200" b="1" dirty="0">
                <a:solidFill>
                  <a:srgbClr val="9E1A34"/>
                </a:solidFill>
              </a:rPr>
              <a:t> de </a:t>
            </a:r>
            <a:r>
              <a:rPr lang="es-ES" sz="1200" b="1" dirty="0" err="1">
                <a:solidFill>
                  <a:srgbClr val="9E1A34"/>
                </a:solidFill>
              </a:rPr>
              <a:t>l'Escola</a:t>
            </a:r>
            <a:r>
              <a:rPr lang="es-ES" sz="1200" b="1" dirty="0">
                <a:solidFill>
                  <a:srgbClr val="9E1A34"/>
                </a:solidFill>
              </a:rPr>
              <a:t> de Camins </a:t>
            </a:r>
            <a:r>
              <a:rPr lang="es-ES" sz="1200" b="1" dirty="0" err="1">
                <a:solidFill>
                  <a:srgbClr val="9E1A34"/>
                </a:solidFill>
              </a:rPr>
              <a:t>titulat</a:t>
            </a:r>
            <a:endParaRPr lang="es-ES" sz="1200" b="1" dirty="0">
              <a:solidFill>
                <a:srgbClr val="9E1A34"/>
              </a:solidFill>
            </a:endParaRPr>
          </a:p>
          <a:p>
            <a:pPr marL="342900" indent="0" algn="r">
              <a:spcAft>
                <a:spcPts val="600"/>
              </a:spcAft>
              <a:buNone/>
            </a:pPr>
            <a:r>
              <a:rPr lang="es-ES" sz="1200" b="1" dirty="0">
                <a:solidFill>
                  <a:srgbClr val="9E1A34"/>
                </a:solidFill>
              </a:rPr>
              <a:t> del Grau en </a:t>
            </a:r>
            <a:r>
              <a:rPr lang="es-ES" sz="1200" b="1" dirty="0" err="1">
                <a:solidFill>
                  <a:srgbClr val="9E1A34"/>
                </a:solidFill>
              </a:rPr>
              <a:t>Enginyeria</a:t>
            </a:r>
            <a:r>
              <a:rPr lang="es-ES" sz="1200" b="1" dirty="0">
                <a:solidFill>
                  <a:srgbClr val="9E1A34"/>
                </a:solidFill>
              </a:rPr>
              <a:t> Civil 2020</a:t>
            </a:r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endParaRPr lang="ca-ES" sz="2200" b="1" dirty="0"/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endParaRPr lang="ca-ES" sz="2200" b="1" kern="0" dirty="0"/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endParaRPr lang="ca-ES" sz="2200" b="1" dirty="0"/>
          </a:p>
          <a:p>
            <a:pPr marL="342900" indent="0" algn="r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rgbClr val="9E1A34"/>
              </a:solidFill>
            </a:endParaRPr>
          </a:p>
          <a:p>
            <a:pPr marL="342900" indent="0" algn="r">
              <a:spcAft>
                <a:spcPts val="0"/>
              </a:spcAft>
              <a:buNone/>
            </a:pPr>
            <a:endParaRPr lang="es-ES" sz="1200" b="1" dirty="0">
              <a:solidFill>
                <a:srgbClr val="9E1A34"/>
              </a:solidFill>
            </a:endParaRPr>
          </a:p>
          <a:p>
            <a:pPr marL="342900" indent="0" algn="r">
              <a:spcAft>
                <a:spcPts val="0"/>
              </a:spcAft>
              <a:buNone/>
            </a:pPr>
            <a:r>
              <a:rPr lang="es-ES" sz="1200" b="1" dirty="0" err="1">
                <a:solidFill>
                  <a:srgbClr val="9E1A34"/>
                </a:solidFill>
              </a:rPr>
              <a:t>Itinerari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  <a:r>
              <a:rPr lang="es-ES" sz="1200" b="1" dirty="0" err="1">
                <a:solidFill>
                  <a:srgbClr val="9E1A34"/>
                </a:solidFill>
              </a:rPr>
              <a:t>d'un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  <a:r>
              <a:rPr lang="es-ES" sz="1200" b="1" dirty="0" err="1">
                <a:solidFill>
                  <a:srgbClr val="9E1A34"/>
                </a:solidFill>
              </a:rPr>
              <a:t>estudiant</a:t>
            </a:r>
            <a:r>
              <a:rPr lang="es-ES" sz="1200" b="1" dirty="0">
                <a:solidFill>
                  <a:srgbClr val="9E1A34"/>
                </a:solidFill>
              </a:rPr>
              <a:t> de </a:t>
            </a:r>
            <a:r>
              <a:rPr lang="es-ES" sz="1200" b="1" dirty="0" err="1">
                <a:solidFill>
                  <a:srgbClr val="9E1A34"/>
                </a:solidFill>
              </a:rPr>
              <a:t>l'Escola</a:t>
            </a:r>
            <a:r>
              <a:rPr lang="es-ES" sz="1200" b="1" dirty="0">
                <a:solidFill>
                  <a:srgbClr val="9E1A34"/>
                </a:solidFill>
              </a:rPr>
              <a:t> de Camins </a:t>
            </a:r>
            <a:r>
              <a:rPr lang="es-ES" sz="1200" b="1" dirty="0" err="1">
                <a:solidFill>
                  <a:srgbClr val="9E1A34"/>
                </a:solidFill>
              </a:rPr>
              <a:t>provinent</a:t>
            </a:r>
            <a:r>
              <a:rPr lang="es-ES" sz="1200" b="1" dirty="0">
                <a:solidFill>
                  <a:srgbClr val="9E1A34"/>
                </a:solidFill>
              </a:rPr>
              <a:t> </a:t>
            </a:r>
          </a:p>
          <a:p>
            <a:pPr marL="342900" indent="0" algn="r">
              <a:spcAft>
                <a:spcPts val="600"/>
              </a:spcAft>
              <a:buNone/>
            </a:pPr>
            <a:r>
              <a:rPr lang="es-ES" sz="1200" b="1" dirty="0">
                <a:solidFill>
                  <a:srgbClr val="9E1A34"/>
                </a:solidFill>
              </a:rPr>
              <a:t>del Grau en </a:t>
            </a:r>
            <a:r>
              <a:rPr lang="es-ES" sz="1200" b="1" dirty="0" err="1">
                <a:solidFill>
                  <a:srgbClr val="9E1A34"/>
                </a:solidFill>
              </a:rPr>
              <a:t>Enginyeria</a:t>
            </a:r>
            <a:r>
              <a:rPr lang="es-ES" sz="1200" b="1" dirty="0">
                <a:solidFill>
                  <a:srgbClr val="9E1A34"/>
                </a:solidFill>
              </a:rPr>
              <a:t> Civil 2020, </a:t>
            </a:r>
            <a:r>
              <a:rPr lang="es-ES" sz="1200" b="1" dirty="0" err="1">
                <a:solidFill>
                  <a:srgbClr val="9E1A34"/>
                </a:solidFill>
              </a:rPr>
              <a:t>modalitat</a:t>
            </a:r>
            <a:r>
              <a:rPr lang="es-ES" sz="1200" b="1" dirty="0">
                <a:solidFill>
                  <a:srgbClr val="9E1A34"/>
                </a:solidFill>
              </a:rPr>
              <a:t> PARS</a:t>
            </a:r>
          </a:p>
          <a:p>
            <a:pPr marL="342900" indent="0" algn="r">
              <a:spcAft>
                <a:spcPts val="600"/>
              </a:spcAft>
              <a:buNone/>
            </a:pPr>
            <a:endParaRPr lang="es-ES" sz="1200" b="1" dirty="0">
              <a:solidFill>
                <a:srgbClr val="9E1A34"/>
              </a:solidFill>
            </a:endParaRPr>
          </a:p>
          <a:p>
            <a:pPr marL="6858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a-ES" sz="2000" kern="0" dirty="0"/>
          </a:p>
          <a:p>
            <a:pPr marL="6858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a-ES" sz="20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sz="2400" b="1" dirty="0">
              <a:solidFill>
                <a:srgbClr val="9E1A34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dirty="0">
              <a:solidFill>
                <a:srgbClr val="B90000"/>
              </a:solidFill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84D51-629B-4458-9A10-376C774F02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4D02C0F-8692-55B0-B2B9-408320BE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pic>
        <p:nvPicPr>
          <p:cNvPr id="8" name="Imagen 7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0777CB98-EA72-DBC1-2971-B1D136E5E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8" y="1785994"/>
            <a:ext cx="3806940" cy="2017068"/>
          </a:xfrm>
          <a:prstGeom prst="rect">
            <a:avLst/>
          </a:prstGeom>
        </p:spPr>
      </p:pic>
      <p:pic>
        <p:nvPicPr>
          <p:cNvPr id="11" name="Imagen 10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0BF51B83-9E31-D65C-324D-EC6D4F288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6" y="4221088"/>
            <a:ext cx="3941250" cy="20882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2F23E3E-DF20-40B4-A69C-616AF583CF0E}"/>
              </a:ext>
            </a:extLst>
          </p:cNvPr>
          <p:cNvSpPr/>
          <p:nvPr/>
        </p:nvSpPr>
        <p:spPr bwMode="auto">
          <a:xfrm>
            <a:off x="5004048" y="4797152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s-ES" sz="3200" b="1" dirty="0" err="1">
              <a:solidFill>
                <a:srgbClr val="993366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1C81DB-771C-7839-8D63-75BE1780F12F}"/>
              </a:ext>
            </a:extLst>
          </p:cNvPr>
          <p:cNvSpPr txBox="1"/>
          <p:nvPr/>
        </p:nvSpPr>
        <p:spPr>
          <a:xfrm>
            <a:off x="5148064" y="4654877"/>
            <a:ext cx="3600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200" dirty="0" err="1"/>
              <a:t>Realització</a:t>
            </a:r>
            <a:r>
              <a:rPr lang="es-ES" sz="1200" dirty="0"/>
              <a:t> TFG en </a:t>
            </a:r>
            <a:r>
              <a:rPr lang="es-ES" sz="1200" dirty="0" err="1"/>
              <a:t>remot</a:t>
            </a:r>
            <a:r>
              <a:rPr lang="es-ES" sz="1200" dirty="0"/>
              <a:t> </a:t>
            </a:r>
            <a:r>
              <a:rPr lang="es-ES" sz="1200" dirty="0" err="1"/>
              <a:t>amb</a:t>
            </a:r>
            <a:r>
              <a:rPr lang="es-ES" sz="1200" dirty="0"/>
              <a:t> tutor de </a:t>
            </a:r>
            <a:r>
              <a:rPr lang="es-ES" sz="1200" dirty="0" err="1"/>
              <a:t>l’Escola</a:t>
            </a:r>
            <a:endParaRPr lang="es-E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dirty="0"/>
              <a:t> Defensa a Escola de Camins</a:t>
            </a:r>
          </a:p>
        </p:txBody>
      </p:sp>
    </p:spTree>
    <p:extLst>
      <p:ext uri="{BB962C8B-B14F-4D97-AF65-F5344CB8AC3E}">
        <p14:creationId xmlns:p14="http://schemas.microsoft.com/office/powerpoint/2010/main" val="837511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65933" y="1484784"/>
            <a:ext cx="7176062" cy="4320480"/>
          </a:xfrm>
        </p:spPr>
        <p:txBody>
          <a:bodyPr/>
          <a:lstStyle/>
          <a:p>
            <a:pPr algn="just">
              <a:buNone/>
            </a:pPr>
            <a:r>
              <a:rPr lang="ca-ES" b="1" dirty="0">
                <a:solidFill>
                  <a:srgbClr val="9E1A34"/>
                </a:solidFill>
              </a:rPr>
              <a:t>Lliurament de la Doble o Triple Titulació</a:t>
            </a:r>
            <a:endParaRPr lang="ca-ES" dirty="0">
              <a:solidFill>
                <a:srgbClr val="9E1A34"/>
              </a:solidFill>
            </a:endParaRPr>
          </a:p>
          <a:p>
            <a:pPr marL="542925" indent="-2762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a-ES" sz="2200" dirty="0"/>
              <a:t>Tots els diplomes es donen </a:t>
            </a:r>
            <a:r>
              <a:rPr lang="ca-ES" sz="2200" b="1" dirty="0"/>
              <a:t>a la fi </a:t>
            </a:r>
            <a:r>
              <a:rPr lang="ca-ES" sz="2200" dirty="0"/>
              <a:t>de l’itinerari acadèmic complert a ambdues institucions</a:t>
            </a:r>
            <a:endParaRPr lang="ca-ES" sz="2200" b="1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ca-ES" b="1" dirty="0">
              <a:solidFill>
                <a:srgbClr val="9E1B34"/>
              </a:solidFill>
            </a:endParaRPr>
          </a:p>
          <a:p>
            <a:pPr algn="just">
              <a:buNone/>
            </a:pPr>
            <a:r>
              <a:rPr lang="ca-ES" b="1" dirty="0">
                <a:solidFill>
                  <a:srgbClr val="9E1A34"/>
                </a:solidFill>
              </a:rPr>
              <a:t>Revocació del Doble Diploma</a:t>
            </a:r>
            <a:endParaRPr lang="ca-ES" dirty="0">
              <a:solidFill>
                <a:srgbClr val="9E1A34"/>
              </a:solidFill>
            </a:endParaRPr>
          </a:p>
          <a:p>
            <a:pPr marL="542925" indent="-276225" algn="just">
              <a:buFont typeface="Arial" pitchFamily="34" charset="0"/>
              <a:buChar char="•"/>
            </a:pPr>
            <a:r>
              <a:rPr lang="ca-ES" sz="2200" dirty="0"/>
              <a:t>La direcció de l’Escola, per motius acadèmics i/o disciplinaris, en qualsevol moment, pot revocar una plaça concedida de Doble Diploma</a:t>
            </a:r>
          </a:p>
          <a:p>
            <a:pPr marL="266700" indent="0" algn="just">
              <a:buNone/>
            </a:pPr>
            <a:endParaRPr lang="ca-ES" sz="2200" dirty="0"/>
          </a:p>
          <a:p>
            <a:pPr algn="just">
              <a:buNone/>
            </a:pPr>
            <a:r>
              <a:rPr lang="ca-ES" b="1" dirty="0">
                <a:solidFill>
                  <a:srgbClr val="9E1A34"/>
                </a:solidFill>
              </a:rPr>
              <a:t>Ambaixadors de l’Escola de Camins</a:t>
            </a:r>
            <a:endParaRPr lang="ca-ES" dirty="0">
              <a:solidFill>
                <a:srgbClr val="9E1A34"/>
              </a:solidFill>
            </a:endParaRPr>
          </a:p>
          <a:p>
            <a:pPr marL="542925" indent="-276225" algn="just">
              <a:buFont typeface="Arial" pitchFamily="34" charset="0"/>
              <a:buChar char="•"/>
            </a:pPr>
            <a:endParaRPr lang="ca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n-US" dirty="0"/>
              <a:t>Modalitats de mobilitat</a:t>
            </a: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44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83639-70E0-E538-03E7-55777462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0450269F-0F2E-445F-A35B-B792E0D3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0" y="1124744"/>
            <a:ext cx="7608110" cy="5112568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GB" sz="2000" b="1" dirty="0">
                <a:solidFill>
                  <a:srgbClr val="9E1B34"/>
                </a:solidFill>
              </a:rPr>
              <a:t>4. </a:t>
            </a:r>
            <a:r>
              <a:rPr lang="en-GB" sz="2000" b="1" dirty="0" err="1">
                <a:solidFill>
                  <a:srgbClr val="9E1B34"/>
                </a:solidFill>
              </a:rPr>
              <a:t>Programa</a:t>
            </a:r>
            <a:r>
              <a:rPr lang="en-GB" sz="2000" b="1" dirty="0">
                <a:solidFill>
                  <a:srgbClr val="9E1B34"/>
                </a:solidFill>
              </a:rPr>
              <a:t> SICUE (</a:t>
            </a:r>
            <a:r>
              <a:rPr lang="en-GB" sz="2000" b="1" dirty="0" err="1">
                <a:solidFill>
                  <a:srgbClr val="9E1B34"/>
                </a:solidFill>
              </a:rPr>
              <a:t>mobilitat</a:t>
            </a:r>
            <a:r>
              <a:rPr lang="en-GB" sz="2000" b="1" dirty="0">
                <a:solidFill>
                  <a:srgbClr val="9E1B34"/>
                </a:solidFill>
              </a:rPr>
              <a:t> </a:t>
            </a:r>
            <a:r>
              <a:rPr lang="en-GB" sz="2000" b="1" dirty="0" err="1">
                <a:solidFill>
                  <a:srgbClr val="9E1B34"/>
                </a:solidFill>
              </a:rPr>
              <a:t>nacional</a:t>
            </a:r>
            <a:r>
              <a:rPr lang="en-GB" sz="2000" b="1" dirty="0">
                <a:solidFill>
                  <a:srgbClr val="9E1B34"/>
                </a:solidFill>
              </a:rPr>
              <a:t>)</a:t>
            </a: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a-ES" sz="2000" b="1" dirty="0">
                <a:solidFill>
                  <a:srgbClr val="9E1A34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Per al Grau en Ciències i Tecnologies del Mar</a:t>
            </a:r>
            <a:endParaRPr lang="es-ES" sz="2000" b="1" dirty="0">
              <a:solidFill>
                <a:srgbClr val="9E1A34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2300" indent="-2667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Grado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Ciencias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del Mar</a:t>
            </a:r>
            <a:r>
              <a:rPr lang="ca-ES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Universidad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 Cádiz)</a:t>
            </a:r>
            <a:endParaRPr lang="es-ES" sz="20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2300" indent="-2667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Grau en Ciències del Mar</a:t>
            </a:r>
            <a:r>
              <a:rPr lang="ca-ES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Universitat d’Alacant)</a:t>
            </a:r>
            <a:endParaRPr lang="es-ES" sz="20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2300" indent="-2667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Grado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en 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Ciencias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Ambientales</a:t>
            </a:r>
            <a:r>
              <a:rPr lang="ca-ES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Universidad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 La Laguna)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a-ES" sz="2000" b="1" dirty="0">
                <a:solidFill>
                  <a:srgbClr val="9E1A34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Per al Grau en Enginyeria Ambiental</a:t>
            </a:r>
            <a:endParaRPr lang="es-ES" sz="2000" b="1" dirty="0">
              <a:solidFill>
                <a:srgbClr val="9E1A34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2300" indent="-2857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Grado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Ciencias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Ambientales</a:t>
            </a:r>
            <a:r>
              <a:rPr lang="ca-ES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Universidad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 Cádiz)</a:t>
            </a:r>
            <a:endParaRPr lang="es-ES" sz="20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2300" indent="-2857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Grado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en 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Ciencias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Ambientales</a:t>
            </a:r>
            <a:r>
              <a:rPr lang="ca-ES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Universidad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 La Laguna)</a:t>
            </a:r>
            <a:endParaRPr lang="es-ES" sz="20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ca-ES" sz="800" b="1" dirty="0"/>
          </a:p>
          <a:p>
            <a:pPr marL="254250" lvl="1" indent="0">
              <a:buNone/>
            </a:pPr>
            <a:endParaRPr lang="ca-ES" sz="2000" dirty="0">
              <a:solidFill>
                <a:srgbClr val="9E1A34"/>
              </a:solidFill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45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47A9D34-A93F-896F-ED1C-FC8F2D85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cxnSp>
        <p:nvCxnSpPr>
          <p:cNvPr id="10" name="Connector recte 4">
            <a:extLst>
              <a:ext uri="{FF2B5EF4-FFF2-40B4-BE49-F238E27FC236}">
                <a16:creationId xmlns:a16="http://schemas.microsoft.com/office/drawing/2014/main" id="{645F470D-1A88-2F0A-1046-2F07B9306FC1}"/>
              </a:ext>
            </a:extLst>
          </p:cNvPr>
          <p:cNvCxnSpPr>
            <a:cxnSpLocks/>
          </p:cNvCxnSpPr>
          <p:nvPr/>
        </p:nvCxnSpPr>
        <p:spPr>
          <a:xfrm>
            <a:off x="611560" y="1556792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626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4968552"/>
          </a:xfrm>
        </p:spPr>
        <p:txBody>
          <a:bodyPr/>
          <a:lstStyle/>
          <a:p>
            <a:pPr>
              <a:spcAft>
                <a:spcPts val="1200"/>
              </a:spcAft>
              <a:buSzPct val="100000"/>
              <a:buNone/>
            </a:pPr>
            <a:r>
              <a:rPr lang="ca-ES" sz="2000" b="1" dirty="0">
                <a:solidFill>
                  <a:srgbClr val="9E1A34"/>
                </a:solidFill>
              </a:rPr>
              <a:t>5. UNITECH</a:t>
            </a:r>
            <a:r>
              <a:rPr lang="ca-ES" sz="2000" b="1" dirty="0"/>
              <a:t> </a:t>
            </a:r>
            <a:r>
              <a:rPr lang="ca-ES" sz="2000" dirty="0"/>
              <a:t>(convocatòria fora del Mou-te)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a-ES" sz="2000" dirty="0"/>
              <a:t>Adreçat a estudiants que tinguin superat 1r del Màster en ECCP.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a-ES" sz="2000" dirty="0"/>
              <a:t>UNITECH és una xarxa d’universitats i</a:t>
            </a:r>
            <a:r>
              <a:rPr lang="ca-ES" sz="2000" b="1" dirty="0"/>
              <a:t> </a:t>
            </a:r>
            <a:r>
              <a:rPr lang="ca-ES" sz="2000" dirty="0"/>
              <a:t>empreses del sector de l'enginyeria amb un programa de mobilitat per a estudiants que </a:t>
            </a:r>
            <a:r>
              <a:rPr lang="ca-ES" sz="2000" b="1" dirty="0"/>
              <a:t>combina estudis i pràctiques</a:t>
            </a:r>
            <a:r>
              <a:rPr lang="ca-ES" sz="2000" dirty="0"/>
              <a:t>.</a:t>
            </a:r>
          </a:p>
          <a:p>
            <a:pPr marL="266700" indent="0">
              <a:spcAft>
                <a:spcPts val="600"/>
              </a:spcAft>
              <a:buNone/>
            </a:pPr>
            <a:r>
              <a:rPr lang="ca-ES" sz="2000" dirty="0">
                <a:solidFill>
                  <a:srgbClr val="9E1A34"/>
                </a:solidFill>
              </a:rPr>
              <a:t>Programa:</a:t>
            </a:r>
          </a:p>
          <a:p>
            <a:pPr marL="6096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estada d'intercanvi acadèmic en una de les universitats del grup UNITECH (es combinen assignatures tècniques i assignatures de l'àmbit </a:t>
            </a:r>
            <a:r>
              <a:rPr lang="ca-ES" sz="2000" dirty="0">
                <a:solidFill>
                  <a:srgbClr val="9E1A34"/>
                </a:solidFill>
              </a:rPr>
              <a:t>d'economia</a:t>
            </a:r>
            <a:r>
              <a:rPr lang="ca-ES" sz="2000" dirty="0"/>
              <a:t> i </a:t>
            </a:r>
            <a:r>
              <a:rPr lang="ca-ES" sz="2000" i="1" dirty="0" err="1">
                <a:solidFill>
                  <a:srgbClr val="9E1A34"/>
                </a:solidFill>
              </a:rPr>
              <a:t>business</a:t>
            </a:r>
            <a:r>
              <a:rPr lang="ca-ES" sz="2000" dirty="0"/>
              <a:t>),</a:t>
            </a:r>
          </a:p>
          <a:p>
            <a:pPr marL="6096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estada de pràctiques en una de les empreses UNITECH,</a:t>
            </a:r>
          </a:p>
          <a:p>
            <a:pPr marL="6096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tres sessions obligatòries d'activitats i tallers (a l’inici, entre l'estada d'intercanvi i la de pràctiques, i al final).</a:t>
            </a:r>
          </a:p>
          <a:p>
            <a:pPr marL="6096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0" indent="0">
              <a:buNone/>
            </a:pPr>
            <a:endParaRPr lang="ca-ES" sz="2000" b="1" dirty="0"/>
          </a:p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46</a:t>
            </a:fld>
            <a:endParaRPr lang="es-ES" dirty="0"/>
          </a:p>
        </p:txBody>
      </p:sp>
      <p:sp>
        <p:nvSpPr>
          <p:cNvPr id="12" name="2 Marcador de contenido"/>
          <p:cNvSpPr>
            <a:spLocks noGrp="1"/>
          </p:cNvSpPr>
          <p:nvPr>
            <p:ph idx="13"/>
          </p:nvPr>
        </p:nvSpPr>
        <p:spPr>
          <a:xfrm>
            <a:off x="3203847" y="332656"/>
            <a:ext cx="4752529" cy="576064"/>
          </a:xfrm>
        </p:spPr>
        <p:txBody>
          <a:bodyPr/>
          <a:lstStyle/>
          <a:p>
            <a:pPr algn="r"/>
            <a:r>
              <a:rPr lang="en-US" dirty="0"/>
              <a:t>Modalitats de mobilitat</a:t>
            </a:r>
            <a:endParaRPr lang="ca-ES" dirty="0"/>
          </a:p>
        </p:txBody>
      </p:sp>
      <p:pic>
        <p:nvPicPr>
          <p:cNvPr id="10" name="Imatg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80728"/>
            <a:ext cx="648072" cy="908512"/>
          </a:xfrm>
          <a:prstGeom prst="rect">
            <a:avLst/>
          </a:prstGeom>
        </p:spPr>
      </p:pic>
      <p:cxnSp>
        <p:nvCxnSpPr>
          <p:cNvPr id="8" name="Connector recte 4">
            <a:extLst>
              <a:ext uri="{FF2B5EF4-FFF2-40B4-BE49-F238E27FC236}">
                <a16:creationId xmlns:a16="http://schemas.microsoft.com/office/drawing/2014/main" id="{726DE34E-AE9E-404F-9523-97C988F2DA92}"/>
              </a:ext>
            </a:extLst>
          </p:cNvPr>
          <p:cNvCxnSpPr>
            <a:cxnSpLocks/>
          </p:cNvCxnSpPr>
          <p:nvPr/>
        </p:nvCxnSpPr>
        <p:spPr>
          <a:xfrm>
            <a:off x="611560" y="1556792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1614058-F183-AC8C-53DA-C3FDD39F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8743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74250" indent="0">
              <a:spcAft>
                <a:spcPts val="1200"/>
              </a:spcAft>
              <a:buNone/>
            </a:pPr>
            <a:r>
              <a:rPr lang="ca-ES" b="1" dirty="0">
                <a:solidFill>
                  <a:srgbClr val="9E1A34"/>
                </a:solidFill>
              </a:rPr>
              <a:t>Universitats partners</a:t>
            </a: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err="1"/>
              <a:t>Aalto</a:t>
            </a:r>
            <a:r>
              <a:rPr lang="ca-ES" sz="2000" dirty="0"/>
              <a:t> University (Finlàndia)</a:t>
            </a: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err="1"/>
              <a:t>Chalmers</a:t>
            </a:r>
            <a:r>
              <a:rPr lang="ca-ES" sz="2000" dirty="0"/>
              <a:t> University of Technology (Suècia) </a:t>
            </a:r>
            <a:endParaRPr lang="es-ES" sz="2000" dirty="0"/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INSA Lyon (França) </a:t>
            </a:r>
            <a:endParaRPr lang="es-ES" sz="2000" dirty="0"/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Loughborough University (Regne Unit)</a:t>
            </a: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NTNU (Noruega)</a:t>
            </a:r>
            <a:endParaRPr lang="es-ES" sz="2000" dirty="0"/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Politecnico di Milano (Itàlia) </a:t>
            </a:r>
            <a:endParaRPr lang="es-ES" sz="2000" dirty="0"/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RWTH Aachen University (Alemanya)</a:t>
            </a:r>
            <a:r>
              <a:rPr lang="ca-ES" sz="2000" dirty="0">
                <a:solidFill>
                  <a:srgbClr val="FF0000"/>
                </a:solidFill>
              </a:rPr>
              <a:t> </a:t>
            </a:r>
            <a:endParaRPr lang="es-ES" sz="2000" dirty="0">
              <a:solidFill>
                <a:srgbClr val="FF0000"/>
              </a:solidFill>
            </a:endParaRP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Trinity College Dublin (Irlanda)</a:t>
            </a:r>
            <a:r>
              <a:rPr lang="ca-ES" sz="2000" dirty="0">
                <a:solidFill>
                  <a:srgbClr val="FF0000"/>
                </a:solidFill>
              </a:rPr>
              <a:t> </a:t>
            </a:r>
            <a:endParaRPr lang="es-ES" sz="2000" dirty="0">
              <a:solidFill>
                <a:srgbClr val="FF0000"/>
              </a:solidFill>
            </a:endParaRP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Universitat Politècnica de Catalunya</a:t>
            </a:r>
          </a:p>
          <a:p>
            <a:pPr marL="74250" indent="0" algn="ctr">
              <a:spcAft>
                <a:spcPts val="600"/>
              </a:spcAft>
              <a:buNone/>
            </a:pPr>
            <a:endParaRPr lang="es-ES" sz="2000" dirty="0"/>
          </a:p>
          <a:p>
            <a:pPr marL="74250" indent="0" algn="ctr">
              <a:spcAft>
                <a:spcPts val="600"/>
              </a:spcAft>
              <a:buNone/>
            </a:pPr>
            <a:r>
              <a:rPr lang="es-ES" sz="2000" dirty="0"/>
              <a:t>https://www.unitech-international.org/</a:t>
            </a:r>
          </a:p>
          <a:p>
            <a:pPr>
              <a:buSzPct val="100000"/>
              <a:buNone/>
            </a:pPr>
            <a:endParaRPr lang="ca-ES" sz="2000" dirty="0"/>
          </a:p>
          <a:p>
            <a:pPr marL="0" indent="0">
              <a:buNone/>
            </a:pPr>
            <a:endParaRPr lang="ca-ES" sz="2000" b="1" dirty="0"/>
          </a:p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47</a:t>
            </a:fld>
            <a:endParaRPr lang="es-ES" dirty="0"/>
          </a:p>
        </p:txBody>
      </p:sp>
      <p:sp>
        <p:nvSpPr>
          <p:cNvPr id="12" name="2 Marcador de contenido"/>
          <p:cNvSpPr>
            <a:spLocks noGrp="1"/>
          </p:cNvSpPr>
          <p:nvPr>
            <p:ph idx="13"/>
          </p:nvPr>
        </p:nvSpPr>
        <p:spPr>
          <a:xfrm>
            <a:off x="3203847" y="332656"/>
            <a:ext cx="4752529" cy="576064"/>
          </a:xfrm>
        </p:spPr>
        <p:txBody>
          <a:bodyPr/>
          <a:lstStyle/>
          <a:p>
            <a:pPr algn="r"/>
            <a:r>
              <a:rPr lang="en-US" dirty="0"/>
              <a:t>Modalitats de mobilitat</a:t>
            </a:r>
            <a:endParaRPr lang="ca-ES" dirty="0"/>
          </a:p>
        </p:txBody>
      </p:sp>
      <p:pic>
        <p:nvPicPr>
          <p:cNvPr id="10" name="Imatg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96752"/>
            <a:ext cx="648072" cy="90851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EBF941F-46FF-2C1F-A7D2-39E9A0AA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331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7632847" cy="518457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a-ES" sz="2000" b="1" dirty="0">
                <a:solidFill>
                  <a:srgbClr val="9E1A34"/>
                </a:solidFill>
              </a:rPr>
              <a:t>Durada de les places: </a:t>
            </a:r>
            <a:r>
              <a:rPr lang="ca-ES" sz="2000" dirty="0"/>
              <a:t>és </a:t>
            </a:r>
            <a:r>
              <a:rPr lang="ca-ES" sz="2000" b="1" dirty="0"/>
              <a:t>inamovible</a:t>
            </a:r>
            <a:r>
              <a:rPr lang="ca-ES" sz="2000" dirty="0"/>
              <a:t>. Hi ha places </a:t>
            </a:r>
            <a:r>
              <a:rPr lang="ca-ES" sz="2000" b="1" dirty="0"/>
              <a:t>semestrals</a:t>
            </a:r>
            <a:r>
              <a:rPr lang="ca-ES" sz="2000" dirty="0"/>
              <a:t> i </a:t>
            </a:r>
            <a:r>
              <a:rPr lang="ca-ES" sz="2000" b="1" dirty="0"/>
              <a:t>anuals</a:t>
            </a:r>
            <a:r>
              <a:rPr lang="ca-ES" sz="2000" dirty="0"/>
              <a:t>. No es pot demanar ampliació d’una plaça semestral ni escurçar una plaça anual. Cal mirar bé què es prefereix abans de fer la sol·licitud i revisar les recomanacions de l’Escola pel que fa al quadrimestre seleccionat.</a:t>
            </a:r>
          </a:p>
          <a:p>
            <a:pPr algn="just">
              <a:buFont typeface="Arial" pitchFamily="34" charset="0"/>
              <a:buChar char="•"/>
            </a:pPr>
            <a:endParaRPr lang="ca-ES" sz="1000" dirty="0"/>
          </a:p>
          <a:p>
            <a:pPr algn="just">
              <a:buFont typeface="Arial" pitchFamily="34" charset="0"/>
              <a:buChar char="•"/>
            </a:pPr>
            <a:r>
              <a:rPr lang="ca-ES" sz="2000" b="1" dirty="0">
                <a:solidFill>
                  <a:srgbClr val="9E1A34"/>
                </a:solidFill>
              </a:rPr>
              <a:t>Requeriments dels partners (idiomes, GPA…): </a:t>
            </a:r>
            <a:r>
              <a:rPr lang="ca-ES" sz="2000" dirty="0"/>
              <a:t>els requeriments publicats (idiomes, GPA, etc.) són els que els partners </a:t>
            </a:r>
            <a:r>
              <a:rPr lang="ca-ES" sz="2000" b="1" dirty="0"/>
              <a:t>han comunicat fins a data d’avui</a:t>
            </a:r>
            <a:r>
              <a:rPr lang="ca-ES" sz="2000" dirty="0"/>
              <a:t>. Alguns d’ells encara no els han actualitzat. Per tant, </a:t>
            </a:r>
            <a:r>
              <a:rPr lang="ca-ES" sz="2000" b="1" dirty="0"/>
              <a:t>poden actualitzar-se durant l’any </a:t>
            </a:r>
            <a:r>
              <a:rPr lang="ca-ES" sz="2000" dirty="0"/>
              <a:t>(generalment ho fan durant la </a:t>
            </a:r>
            <a:r>
              <a:rPr lang="ca-ES" sz="2000" b="1" dirty="0">
                <a:solidFill>
                  <a:srgbClr val="9E1A34"/>
                </a:solidFill>
              </a:rPr>
              <a:t>primavera</a:t>
            </a:r>
            <a:r>
              <a:rPr lang="ca-ES" sz="2000" dirty="0"/>
              <a:t>). </a:t>
            </a:r>
          </a:p>
          <a:p>
            <a:pPr marL="0" indent="0" algn="just">
              <a:buNone/>
            </a:pPr>
            <a:endParaRPr lang="ca-ES" sz="1000" dirty="0"/>
          </a:p>
          <a:p>
            <a:pPr algn="just">
              <a:buNone/>
            </a:pPr>
            <a:r>
              <a:rPr lang="ca-ES" sz="2000" dirty="0"/>
              <a:t>	L’estudiant ha de vetllar per complir-los i tenir el nivell d’idiomes, etc. que demana el partner. </a:t>
            </a:r>
            <a:r>
              <a:rPr lang="ca-ES" sz="2000" b="1" dirty="0">
                <a:solidFill>
                  <a:srgbClr val="9E1A34"/>
                </a:solidFill>
              </a:rPr>
              <a:t>Cal informar-se sobre els requeriments de la universitat de destí </a:t>
            </a:r>
            <a:r>
              <a:rPr lang="ca-ES" sz="2000" dirty="0"/>
              <a:t>(webs dels partners).</a:t>
            </a:r>
            <a:endParaRPr lang="ca-ES" sz="1700" dirty="0"/>
          </a:p>
          <a:p>
            <a:pPr>
              <a:buFont typeface="Arial" pitchFamily="34" charset="0"/>
              <a:buChar char="•"/>
            </a:pPr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968552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48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9F951-B331-C2D4-1273-0F11C04B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052736"/>
            <a:ext cx="7704856" cy="4680520"/>
          </a:xfrm>
        </p:spPr>
        <p:txBody>
          <a:bodyPr/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a-ES" sz="2000" b="1" dirty="0">
                <a:solidFill>
                  <a:srgbClr val="9E1A34"/>
                </a:solidFill>
              </a:rPr>
              <a:t>Procés de selecció: </a:t>
            </a:r>
            <a:r>
              <a:rPr lang="ca-ES" sz="2000" dirty="0"/>
              <a:t>totes les places (Erasmus, doble diploma, altres programes de mobilitat) tenen dues fases: 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a-ES" sz="1800" b="1" dirty="0"/>
              <a:t>L’Escola preselecciona </a:t>
            </a:r>
            <a:r>
              <a:rPr lang="ca-ES" sz="1800" dirty="0"/>
              <a:t>i </a:t>
            </a:r>
            <a:r>
              <a:rPr lang="ca-ES" sz="1800" b="1" dirty="0"/>
              <a:t>proposa</a:t>
            </a:r>
            <a:r>
              <a:rPr lang="ca-ES" sz="1800" dirty="0"/>
              <a:t> els candidats al </a:t>
            </a:r>
            <a:r>
              <a:rPr lang="ca-ES" sz="1800" i="1" dirty="0"/>
              <a:t>partner</a:t>
            </a:r>
            <a:r>
              <a:rPr lang="ca-ES" sz="1800" dirty="0"/>
              <a:t>.</a:t>
            </a:r>
          </a:p>
          <a:p>
            <a:pPr lvl="1" algn="just">
              <a:spcBef>
                <a:spcPts val="3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a-ES" sz="1800" dirty="0"/>
              <a:t>La </a:t>
            </a:r>
            <a:r>
              <a:rPr lang="ca-ES" sz="1800" b="1" dirty="0"/>
              <a:t>universitat de destí accepta </a:t>
            </a:r>
            <a:r>
              <a:rPr lang="ca-ES" sz="1800" dirty="0"/>
              <a:t>definitivament els candidats.</a:t>
            </a:r>
          </a:p>
          <a:p>
            <a:pPr marL="457200" lvl="1" indent="0" algn="just">
              <a:spcBef>
                <a:spcPts val="300"/>
              </a:spcBef>
              <a:spcAft>
                <a:spcPts val="1200"/>
              </a:spcAft>
              <a:buNone/>
            </a:pPr>
            <a:r>
              <a:rPr lang="ca-ES" sz="1800" b="1" dirty="0"/>
              <a:t>La preselecció de l’Escola no implica l’acceptació definitiva per part del partner!! </a:t>
            </a:r>
            <a:endParaRPr lang="ca-ES" sz="1800" dirty="0"/>
          </a:p>
          <a:p>
            <a:pPr lvl="1"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L’estudiant ha de complir els </a:t>
            </a:r>
            <a:r>
              <a:rPr lang="ca-ES" sz="1800" b="1" dirty="0"/>
              <a:t>requisits</a:t>
            </a:r>
            <a:r>
              <a:rPr lang="ca-ES" sz="1800" dirty="0"/>
              <a:t> de la universitat de destí perquè l’Escola el preseleccioni i ser admès a la universitat de destí. Per tant, és molt important la revisió d’aquests requisits abans de fer la sol·licitud de la plaça. Els trobareu a </a:t>
            </a:r>
            <a:r>
              <a:rPr lang="ca-ES" sz="1800" b="1" dirty="0"/>
              <a:t>e-Secretaria</a:t>
            </a:r>
            <a:r>
              <a:rPr lang="ca-ES" sz="1800" dirty="0"/>
              <a:t>. 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Segons la modalitat (ex. cursos tancats per a dobles diplomes o itineraris tancats), cal estar en possessió dels requisits acadèmics a la finalització del curs acadèmic anterior a l’intercanvi. </a:t>
            </a:r>
          </a:p>
          <a:p>
            <a:pPr lvl="1">
              <a:buNone/>
            </a:pP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49</a:t>
            </a:fld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203848" y="332656"/>
            <a:ext cx="49685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 dirty="0"/>
              <a:t>Requeriments mobilitat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B835942-82C1-5FF3-FB0A-0675D970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131840" y="332656"/>
            <a:ext cx="4968552" cy="576064"/>
          </a:xfrm>
        </p:spPr>
        <p:txBody>
          <a:bodyPr/>
          <a:lstStyle/>
          <a:p>
            <a:pPr algn="r"/>
            <a:r>
              <a:rPr lang="ca-ES" dirty="0">
                <a:solidFill>
                  <a:schemeClr val="tx1"/>
                </a:solidFill>
              </a:rPr>
              <a:t>Una visió general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611560" y="102311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9E1A34"/>
                </a:solidFill>
              </a:rPr>
              <a:t>Països on es pot fer mobilitat i nombre places totals</a:t>
            </a:r>
            <a:endParaRPr lang="ca-E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026546C-1F47-1404-2FAB-2AE56925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28A63-1958-4DCF-9DC2-C50D8F8C5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3" y="1476299"/>
            <a:ext cx="7842321" cy="490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FA981-85FD-4222-89CA-24638A55CEFE}"/>
              </a:ext>
            </a:extLst>
          </p:cNvPr>
          <p:cNvSpPr txBox="1"/>
          <p:nvPr/>
        </p:nvSpPr>
        <p:spPr>
          <a:xfrm>
            <a:off x="7501812" y="1515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8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Enllaç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73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176464"/>
          </a:xfrm>
        </p:spPr>
        <p:txBody>
          <a:bodyPr/>
          <a:lstStyle/>
          <a:p>
            <a:pPr marL="266700" lvl="1" indent="-266700" algn="just">
              <a:buSzPct val="119000"/>
              <a:buFont typeface="Arial" panose="020B0604020202020204" pitchFamily="34" charset="0"/>
              <a:buChar char="•"/>
            </a:pPr>
            <a:r>
              <a:rPr lang="ca-ES" sz="2000" dirty="0"/>
              <a:t>Cal cursar entre 20 i 30 ECTS/Q. Alguns </a:t>
            </a:r>
            <a:r>
              <a:rPr lang="ca-ES" sz="2000" i="1" dirty="0"/>
              <a:t>partners</a:t>
            </a:r>
            <a:r>
              <a:rPr lang="ca-ES" sz="2000" dirty="0"/>
              <a:t> requereixen un mínim d’ECTS a destinació. </a:t>
            </a:r>
          </a:p>
          <a:p>
            <a:pPr marL="0" lvl="1" indent="0" algn="just">
              <a:buSzPct val="119000"/>
              <a:buNone/>
            </a:pPr>
            <a:endParaRPr lang="ca-ES" b="1" dirty="0">
              <a:solidFill>
                <a:srgbClr val="9E1B34"/>
              </a:solidFill>
            </a:endParaRPr>
          </a:p>
          <a:p>
            <a:pPr marL="360000" lvl="1" indent="0" algn="just">
              <a:buSzPct val="119000"/>
              <a:buNone/>
            </a:pPr>
            <a:r>
              <a:rPr lang="ca-ES" sz="2200" b="1" dirty="0">
                <a:solidFill>
                  <a:srgbClr val="9E1A34"/>
                </a:solidFill>
              </a:rPr>
              <a:t>AVÍS</a:t>
            </a:r>
            <a:r>
              <a:rPr lang="ca-ES" sz="2200" dirty="0">
                <a:solidFill>
                  <a:srgbClr val="9E1A34"/>
                </a:solidFill>
              </a:rPr>
              <a:t>:</a:t>
            </a:r>
            <a:r>
              <a:rPr lang="ca-ES" sz="2200" dirty="0"/>
              <a:t> per poder optar a beques i ajuts per al finançament de l'estada de mobilitat (Erasmus + estudis, etc.), cal que els </a:t>
            </a:r>
            <a:r>
              <a:rPr lang="ca-ES" sz="2200" u="sng" dirty="0"/>
              <a:t>crèdits a reconèixer</a:t>
            </a:r>
            <a:r>
              <a:rPr lang="ca-ES" sz="2200" dirty="0"/>
              <a:t> siguin </a:t>
            </a:r>
            <a:r>
              <a:rPr lang="ca-ES" sz="2200" b="1" dirty="0"/>
              <a:t>20 ECTS </a:t>
            </a:r>
            <a:r>
              <a:rPr lang="ca-ES" sz="2200" dirty="0"/>
              <a:t>per estades d’un quadrimestre i </a:t>
            </a:r>
            <a:r>
              <a:rPr lang="ca-ES" sz="2200" b="1" dirty="0"/>
              <a:t>40 ECTS</a:t>
            </a:r>
            <a:r>
              <a:rPr lang="ca-ES" sz="2200" dirty="0"/>
              <a:t> per estades anuals</a:t>
            </a:r>
            <a:r>
              <a:rPr lang="ca-ES" sz="2400" dirty="0"/>
              <a:t>.</a:t>
            </a:r>
            <a:endParaRPr lang="ca-ES" sz="2400" dirty="0">
              <a:solidFill>
                <a:srgbClr val="C00000"/>
              </a:solidFill>
            </a:endParaRPr>
          </a:p>
          <a:p>
            <a:pPr marL="266700" lvl="2" indent="-266700" algn="just">
              <a:buSzPct val="119000"/>
              <a:buNone/>
            </a:pPr>
            <a:endParaRPr lang="ca-ES" sz="1600" b="1" dirty="0">
              <a:solidFill>
                <a:srgbClr val="C00000"/>
              </a:solidFill>
            </a:endParaRPr>
          </a:p>
          <a:p>
            <a:pPr marL="266700" lvl="1" indent="-266700" algn="just">
              <a:buSzPct val="119000"/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9E1A34"/>
                </a:solidFill>
              </a:rPr>
              <a:t>Dobles Diplomes</a:t>
            </a:r>
            <a:r>
              <a:rPr lang="ca-ES" sz="2000" dirty="0">
                <a:solidFill>
                  <a:srgbClr val="9E1A34"/>
                </a:solidFill>
              </a:rPr>
              <a:t>: </a:t>
            </a:r>
            <a:r>
              <a:rPr lang="ca-ES" sz="2000" dirty="0"/>
              <a:t>l’Escola es reserva la prerrogativa de suspendre la continuació del DD si l’estudiant no arriba al nivell acadèmic esperat.</a:t>
            </a:r>
          </a:p>
          <a:p>
            <a:pPr marL="457200" lvl="1" indent="-457200">
              <a:buSzPct val="119000"/>
              <a:buFont typeface="Wingdings" pitchFamily="2" charset="2"/>
              <a:buChar char="§"/>
            </a:pPr>
            <a:endParaRPr lang="ca-ES" sz="2200" dirty="0"/>
          </a:p>
          <a:p>
            <a:pPr marL="457200" lvl="1" indent="-457200">
              <a:buSzPct val="119000"/>
              <a:buFont typeface="Wingdings" pitchFamily="2" charset="2"/>
              <a:buChar char="§"/>
            </a:pPr>
            <a:endParaRPr lang="ca-ES" sz="2200" dirty="0"/>
          </a:p>
          <a:p>
            <a:pPr marL="457200" lvl="1" indent="-457200">
              <a:buSzPct val="119000"/>
              <a:buFont typeface="Wingdings" pitchFamily="2" charset="2"/>
              <a:buChar char="§"/>
            </a:pPr>
            <a:endParaRPr lang="ca-ES" sz="2200" dirty="0"/>
          </a:p>
          <a:p>
            <a:pPr marL="457200" lvl="1" indent="-457200">
              <a:buSzPct val="119000"/>
              <a:buFont typeface="Wingdings" pitchFamily="2" charset="2"/>
              <a:buChar char="§"/>
            </a:pPr>
            <a:endParaRPr lang="ca-ES" sz="2200" dirty="0"/>
          </a:p>
          <a:p>
            <a:pPr marL="457200" lvl="1" indent="-457200">
              <a:buSzPct val="119000"/>
              <a:buFont typeface="+mj-lt"/>
              <a:buAutoNum type="arabicPeriod"/>
            </a:pPr>
            <a:endParaRPr lang="ca-ES" sz="2400" dirty="0"/>
          </a:p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50</a:t>
            </a:fld>
            <a:endParaRPr lang="es-ES" dirty="0"/>
          </a:p>
        </p:txBody>
      </p:sp>
      <p:sp>
        <p:nvSpPr>
          <p:cNvPr id="8" name="QuadreDeText 5"/>
          <p:cNvSpPr txBox="1">
            <a:spLocks/>
          </p:cNvSpPr>
          <p:nvPr/>
        </p:nvSpPr>
        <p:spPr bwMode="auto">
          <a:xfrm>
            <a:off x="971600" y="5898758"/>
            <a:ext cx="6984776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Consulteu la normativa</a:t>
            </a:r>
            <a:r>
              <a:rPr kumimoji="0" lang="ca-ES" sz="16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acadèmica de grau i màster al 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web de l’Escola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99798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  <a:endParaRPr lang="es-E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0AF0E8-E576-BC29-D050-0C45522B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912449"/>
            <a:ext cx="7704855" cy="5468879"/>
          </a:xfrm>
        </p:spPr>
        <p:txBody>
          <a:bodyPr/>
          <a:lstStyle/>
          <a:p>
            <a:pPr marL="1800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2200" b="1" dirty="0">
                <a:solidFill>
                  <a:srgbClr val="9E1A34"/>
                </a:solidFill>
              </a:rPr>
              <a:t>Requisits d’idiomes a destí</a:t>
            </a:r>
          </a:p>
          <a:p>
            <a:pPr marL="180000" lvl="1" indent="0" algn="just"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A34"/>
                </a:solidFill>
              </a:rPr>
              <a:t>Idioma d’impartició</a:t>
            </a:r>
          </a:p>
          <a:p>
            <a:pPr marL="540000" lvl="1" algn="just">
              <a:buFont typeface="Wingdings" panose="05000000000000000000" pitchFamily="2" charset="2"/>
              <a:buChar char="§"/>
            </a:pPr>
            <a:r>
              <a:rPr lang="ca-ES" sz="1800" dirty="0"/>
              <a:t>Graus: habitualment en idioma local (francès, búlgar, alemany, etc.)</a:t>
            </a:r>
          </a:p>
          <a:p>
            <a:pPr marL="540000"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1800" dirty="0"/>
              <a:t>Màster: habitualment en idioma local i/o anglès</a:t>
            </a:r>
          </a:p>
          <a:p>
            <a:pPr marL="180000" lvl="1" indent="0" algn="just"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A34"/>
                </a:solidFill>
              </a:rPr>
              <a:t>Acreditacions a presentar en funció idioma assignatures escollides (si cal acreditar)</a:t>
            </a:r>
          </a:p>
          <a:p>
            <a:pPr marL="540000" lvl="1" indent="-342900" algn="just">
              <a:buFont typeface="Wingdings" panose="05000000000000000000" pitchFamily="2" charset="2"/>
              <a:buChar char="ü"/>
            </a:pPr>
            <a:r>
              <a:rPr lang="ca-ES" sz="1800" dirty="0"/>
              <a:t>local</a:t>
            </a:r>
          </a:p>
          <a:p>
            <a:pPr marL="540000" lvl="1" indent="-342900" algn="just">
              <a:buFont typeface="Wingdings" panose="05000000000000000000" pitchFamily="2" charset="2"/>
              <a:buChar char="ü"/>
            </a:pPr>
            <a:r>
              <a:rPr lang="ca-ES" sz="1800" dirty="0"/>
              <a:t>anglès</a:t>
            </a:r>
          </a:p>
          <a:p>
            <a:pPr marL="540000" lvl="1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local + anglès</a:t>
            </a:r>
          </a:p>
          <a:p>
            <a:pPr marL="0" indent="-105750" algn="just">
              <a:buNone/>
            </a:pPr>
            <a:r>
              <a:rPr lang="ca-ES" sz="1800" dirty="0"/>
              <a:t>Per norma general, l’Escola de Camins demana acreditació d’un sol idioma (local o anglès). </a:t>
            </a:r>
            <a:r>
              <a:rPr lang="ca-ES" sz="1800" b="1" dirty="0">
                <a:solidFill>
                  <a:srgbClr val="9E1A34"/>
                </a:solidFill>
              </a:rPr>
              <a:t>És responsabilitat de l’estudiant comprovar quins idiomes haurà d’acreditar a destí, en funció de les assignatures que escolli i requeriments de visats</a:t>
            </a:r>
            <a:r>
              <a:rPr lang="ca-ES" sz="1800" dirty="0">
                <a:solidFill>
                  <a:srgbClr val="9E1A34"/>
                </a:solidFill>
              </a:rPr>
              <a:t>.</a:t>
            </a:r>
          </a:p>
          <a:p>
            <a:pPr marL="777150" lvl="1" indent="-342900" algn="just"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514350" lvl="1" indent="0" algn="ctr">
              <a:buNone/>
            </a:pPr>
            <a:endParaRPr lang="ca-ES" sz="2000" dirty="0"/>
          </a:p>
          <a:p>
            <a:pPr marL="514350" lvl="1" indent="0" algn="ctr">
              <a:buNone/>
            </a:pPr>
            <a:endParaRPr lang="ca-ES" sz="2000" dirty="0"/>
          </a:p>
          <a:p>
            <a:pPr marL="514350" lvl="1" indent="0" algn="just">
              <a:buNone/>
            </a:pPr>
            <a:endParaRPr lang="ca-ES" sz="1800" dirty="0"/>
          </a:p>
          <a:p>
            <a:pPr marL="457200" lvl="1" indent="0" algn="just">
              <a:buNone/>
            </a:pPr>
            <a:endParaRPr lang="ca-ES" dirty="0"/>
          </a:p>
          <a:p>
            <a:pPr marL="971550" lvl="1" indent="-457200">
              <a:buFont typeface="+mj-lt"/>
              <a:buAutoNum type="arabicPeriod"/>
            </a:pPr>
            <a:endParaRPr lang="ca-ES" sz="1800" dirty="0"/>
          </a:p>
          <a:p>
            <a:pPr marL="971550" lvl="1" indent="-457200">
              <a:buFont typeface="+mj-lt"/>
              <a:buAutoNum type="arabicPeriod"/>
            </a:pPr>
            <a:endParaRPr lang="ca-ES" sz="2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51</a:t>
            </a:fld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24536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  <a:endParaRPr lang="es-ES" dirty="0"/>
          </a:p>
        </p:txBody>
      </p:sp>
      <p:sp>
        <p:nvSpPr>
          <p:cNvPr id="3" name="Fletxa dreta 2"/>
          <p:cNvSpPr/>
          <p:nvPr/>
        </p:nvSpPr>
        <p:spPr bwMode="auto">
          <a:xfrm>
            <a:off x="1043608" y="4869160"/>
            <a:ext cx="978408" cy="484632"/>
          </a:xfrm>
          <a:prstGeom prst="rightArrow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ca-ES" sz="3200" b="1" dirty="0">
              <a:solidFill>
                <a:srgbClr val="993366"/>
              </a:solidFill>
            </a:endParaRPr>
          </a:p>
        </p:txBody>
      </p:sp>
      <p:sp>
        <p:nvSpPr>
          <p:cNvPr id="5" name="Rectangle arrodonit 4"/>
          <p:cNvSpPr/>
          <p:nvPr/>
        </p:nvSpPr>
        <p:spPr bwMode="auto">
          <a:xfrm>
            <a:off x="1043608" y="4653136"/>
            <a:ext cx="2664296" cy="7920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ca-ES" sz="3200" b="1" dirty="0">
              <a:solidFill>
                <a:srgbClr val="993366"/>
              </a:solidFill>
            </a:endParaRPr>
          </a:p>
        </p:txBody>
      </p:sp>
      <p:sp>
        <p:nvSpPr>
          <p:cNvPr id="8" name="Rectangle arrodonit 7"/>
          <p:cNvSpPr/>
          <p:nvPr/>
        </p:nvSpPr>
        <p:spPr bwMode="auto">
          <a:xfrm>
            <a:off x="539552" y="5522398"/>
            <a:ext cx="7848872" cy="783193"/>
          </a:xfrm>
          <a:prstGeom prst="roundRect">
            <a:avLst/>
          </a:prstGeom>
          <a:solidFill>
            <a:srgbClr val="9E1A34"/>
          </a:solidFill>
          <a:ln w="9525">
            <a:solidFill>
              <a:srgbClr val="9E1B34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r>
              <a:rPr lang="ca-ES" sz="2000" dirty="0">
                <a:solidFill>
                  <a:schemeClr val="bg1"/>
                </a:solidFill>
              </a:rPr>
              <a:t>Algunes universitats requereixen </a:t>
            </a:r>
            <a:r>
              <a:rPr lang="ca-ES" sz="2000" b="1" dirty="0">
                <a:solidFill>
                  <a:schemeClr val="bg1"/>
                </a:solidFill>
              </a:rPr>
              <a:t>sempre</a:t>
            </a:r>
            <a:r>
              <a:rPr lang="ca-ES" sz="2000" dirty="0">
                <a:solidFill>
                  <a:schemeClr val="bg1"/>
                </a:solidFill>
              </a:rPr>
              <a:t> acreditació de l’idioma local, independentment de l’idioma de les assignatures escollides</a:t>
            </a:r>
            <a:endParaRPr lang="ca-ES" sz="2000" b="1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BD6B21F-41E5-A7FC-36B9-CF1BC807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07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464496"/>
          </a:xfrm>
        </p:spPr>
        <p:txBody>
          <a:bodyPr/>
          <a:lstStyle/>
          <a:p>
            <a:pPr marL="180000" lvl="1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2200" b="1" dirty="0">
                <a:solidFill>
                  <a:srgbClr val="9E1A34"/>
                </a:solidFill>
              </a:rPr>
              <a:t>Requisits d’idioma en sol·licitar plaça de mobilitat</a:t>
            </a:r>
          </a:p>
          <a:p>
            <a:pPr marL="1800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2000" b="1" dirty="0">
                <a:solidFill>
                  <a:srgbClr val="9E1A34"/>
                </a:solidFill>
              </a:rPr>
              <a:t>Nivell d’idioma</a:t>
            </a:r>
            <a:endParaRPr lang="ca-ES" sz="2000" dirty="0">
              <a:solidFill>
                <a:srgbClr val="9E1A34"/>
              </a:solidFill>
            </a:endParaRPr>
          </a:p>
          <a:p>
            <a:pPr marL="180000" lvl="1" indent="0" algn="just">
              <a:spcAft>
                <a:spcPts val="600"/>
              </a:spcAft>
              <a:buNone/>
            </a:pPr>
            <a:r>
              <a:rPr lang="ca-ES" sz="1800" dirty="0"/>
              <a:t>L’Escola de Camins demana el </a:t>
            </a:r>
            <a:r>
              <a:rPr lang="ca-ES" sz="1800" dirty="0">
                <a:solidFill>
                  <a:srgbClr val="9E1B34"/>
                </a:solidFill>
              </a:rPr>
              <a:t>nivell</a:t>
            </a:r>
            <a:r>
              <a:rPr lang="ca-ES" sz="1800" dirty="0"/>
              <a:t> d’idiomes que requereix/recomana la universitat de destí.</a:t>
            </a:r>
            <a:endParaRPr lang="ca-ES" sz="1800" dirty="0">
              <a:solidFill>
                <a:schemeClr val="accent1"/>
              </a:solidFill>
            </a:endParaRPr>
          </a:p>
          <a:p>
            <a:pPr marL="180000" lvl="1" indent="0" algn="just">
              <a:spcAft>
                <a:spcPts val="1800"/>
              </a:spcAft>
              <a:buNone/>
            </a:pPr>
            <a:r>
              <a:rPr lang="ca-ES" sz="1800" dirty="0">
                <a:solidFill>
                  <a:srgbClr val="9E1A34"/>
                </a:solidFill>
              </a:rPr>
              <a:t>Excepció: </a:t>
            </a:r>
            <a:r>
              <a:rPr lang="ca-ES" sz="1800" dirty="0"/>
              <a:t>en el cas d’Itàlia i Portugal, l’Escola només demana acreditar nivell si la universitat de destí així ho requereix.</a:t>
            </a:r>
          </a:p>
          <a:p>
            <a:pPr marL="180000" lvl="1" indent="0" algn="just"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A34"/>
                </a:solidFill>
              </a:rPr>
              <a:t>Per algunes universitats hi ha 2 requisits</a:t>
            </a:r>
            <a:endParaRPr lang="ca-ES" sz="1200" dirty="0">
              <a:solidFill>
                <a:srgbClr val="9E1A34"/>
              </a:solidFill>
            </a:endParaRPr>
          </a:p>
          <a:p>
            <a:pPr marL="180000" lvl="1" indent="0" algn="just">
              <a:buNone/>
            </a:pPr>
            <a:r>
              <a:rPr lang="ca-ES" sz="1800" dirty="0"/>
              <a:t>Exemple:</a:t>
            </a:r>
          </a:p>
          <a:p>
            <a:pPr marL="648000" lvl="1" indent="-457200" algn="just">
              <a:buFont typeface="+mj-lt"/>
              <a:buAutoNum type="arabicPeriod"/>
            </a:pPr>
            <a:r>
              <a:rPr lang="ca-ES" sz="1800" dirty="0"/>
              <a:t>Acreditació demanada per l’Escola en fer la sol·licitud: B2 anglès</a:t>
            </a:r>
            <a:endParaRPr lang="en-US" sz="1800" dirty="0"/>
          </a:p>
          <a:p>
            <a:pPr marL="648000" lvl="1" indent="-457200" algn="just">
              <a:buFont typeface="+mj-lt"/>
              <a:buAutoNum type="arabicPeriod"/>
            </a:pPr>
            <a:r>
              <a:rPr lang="ca-ES" sz="1800" dirty="0"/>
              <a:t>Acreditació demanada per la universitat de destí en enviar l’application: </a:t>
            </a:r>
            <a:r>
              <a:rPr lang="ca-ES" sz="1800" b="1" dirty="0"/>
              <a:t>només</a:t>
            </a:r>
            <a:r>
              <a:rPr lang="ca-ES" sz="1800" dirty="0"/>
              <a:t> determinats certificats i puntuacions: </a:t>
            </a:r>
            <a:r>
              <a:rPr lang="es-ES" sz="1800" dirty="0"/>
              <a:t>TOEFL 90-iBT; IELTS 6.5; PTE 63</a:t>
            </a:r>
            <a:endParaRPr lang="ca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52</a:t>
            </a:fld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24536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E41D32C-B518-FBBA-A101-8D1EF236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78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3" cy="5544616"/>
          </a:xfrm>
        </p:spPr>
        <p:txBody>
          <a:bodyPr/>
          <a:lstStyle/>
          <a:p>
            <a:pPr marL="542925" indent="-276225" algn="just">
              <a:buFont typeface="Courier New" panose="02070309020205020404" pitchFamily="49" charset="0"/>
              <a:buChar char="o"/>
            </a:pPr>
            <a:r>
              <a:rPr lang="ca-ES" sz="1800" dirty="0"/>
              <a:t>Els estudiants i estudiantes han de penjar al </a:t>
            </a:r>
            <a:r>
              <a:rPr lang="ca-ES" sz="1800" b="1" dirty="0">
                <a:solidFill>
                  <a:srgbClr val="9E1A34"/>
                </a:solidFill>
              </a:rPr>
              <a:t>PortalCamins </a:t>
            </a:r>
            <a:r>
              <a:rPr lang="ca-ES" sz="1800" b="1" dirty="0"/>
              <a:t>els documents que acreditin el nivell d’idiomes </a:t>
            </a:r>
            <a:r>
              <a:rPr lang="ca-ES" sz="1800" dirty="0"/>
              <a:t>o altres requeriments (GPA) que sol·liciten les universitats estrangeres i han de portar l’original a la Unitat de Suport a la Gestió dels Estudis de Grau i Màster en els terminis indicats al calendari de tràmits per tal que els validin.</a:t>
            </a:r>
          </a:p>
          <a:p>
            <a:pPr marL="542925" indent="-276225" algn="just">
              <a:buFont typeface="Courier New" panose="02070309020205020404" pitchFamily="49" charset="0"/>
              <a:buChar char="o"/>
            </a:pPr>
            <a:endParaRPr lang="ca-ES" sz="1400" dirty="0"/>
          </a:p>
          <a:p>
            <a:pPr marL="542925" indent="-276225" algn="just">
              <a:buFont typeface="Courier New" panose="02070309020205020404" pitchFamily="49" charset="0"/>
              <a:buChar char="o"/>
            </a:pPr>
            <a:r>
              <a:rPr lang="ca-ES" sz="1800" dirty="0"/>
              <a:t>Ha de ser un </a:t>
            </a:r>
            <a:r>
              <a:rPr lang="ca-ES" sz="1800" b="1" dirty="0"/>
              <a:t>certificat</a:t>
            </a:r>
            <a:r>
              <a:rPr lang="ca-ES" sz="1800" dirty="0"/>
              <a:t> acreditatiu per una de les institucions o tests reconeguts de nivell d’idioma equivalent del Marc comú europeu de referència per a les llengües del Consell d'Europa.</a:t>
            </a:r>
          </a:p>
          <a:p>
            <a:pPr algn="just">
              <a:spcAft>
                <a:spcPts val="1200"/>
              </a:spcAft>
              <a:buNone/>
            </a:pPr>
            <a:br>
              <a:rPr lang="ca-ES" sz="1800" dirty="0"/>
            </a:br>
            <a:r>
              <a:rPr lang="ca-ES" sz="2000" b="1" dirty="0">
                <a:solidFill>
                  <a:srgbClr val="9E1A34"/>
                </a:solidFill>
              </a:rPr>
              <a:t>Només podran optar a una plaça si compleixen els requeriments</a:t>
            </a:r>
            <a:r>
              <a:rPr lang="ca-ES" sz="1800" dirty="0">
                <a:solidFill>
                  <a:srgbClr val="9E1A34"/>
                </a:solidFill>
              </a:rPr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ca-ES" sz="1800" dirty="0"/>
              <a:t>	</a:t>
            </a:r>
            <a:r>
              <a:rPr lang="ca-ES" sz="1800" b="1" dirty="0"/>
              <a:t>Cursos i exàmens d'anglès: </a:t>
            </a:r>
            <a:r>
              <a:rPr lang="ca-ES" sz="1800" dirty="0"/>
              <a:t>la UPC té acords amb les escoles d'idiomes de la UAB, l’UB i la UOC, on es poden fer cursos i exàmens.</a:t>
            </a:r>
            <a:endParaRPr lang="ca-ES" sz="1800" b="1" dirty="0"/>
          </a:p>
          <a:p>
            <a:pPr algn="ctr">
              <a:spcAft>
                <a:spcPts val="1200"/>
              </a:spcAft>
              <a:buNone/>
            </a:pPr>
            <a:r>
              <a:rPr lang="ca-ES" sz="1800" dirty="0"/>
              <a:t>https://www.upc.edu/slt/ca/cursos-i-certificats/certifica/idiomes-mobilitat</a:t>
            </a:r>
            <a:endParaRPr lang="es-ES" sz="2200" dirty="0"/>
          </a:p>
          <a:p>
            <a:pPr>
              <a:buNone/>
            </a:pP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53</a:t>
            </a:fld>
            <a:endParaRPr lang="es-ES" dirty="0"/>
          </a:p>
        </p:txBody>
      </p:sp>
      <p:sp>
        <p:nvSpPr>
          <p:cNvPr id="8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38147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  <a:endParaRPr lang="es-E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3960316-5BFC-0557-35F7-AFCAD8CA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196751"/>
            <a:ext cx="7488832" cy="4536505"/>
          </a:xfrm>
        </p:spPr>
        <p:txBody>
          <a:bodyPr/>
          <a:lstStyle/>
          <a:p>
            <a:pPr marL="266700" indent="-2667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Si vols fer </a:t>
            </a:r>
            <a:r>
              <a:rPr lang="ca-ES" sz="2000" b="1" dirty="0">
                <a:solidFill>
                  <a:srgbClr val="9E1A34"/>
                </a:solidFill>
              </a:rPr>
              <a:t>TFG o TFM</a:t>
            </a:r>
            <a:r>
              <a:rPr lang="ca-ES" sz="2000" dirty="0">
                <a:solidFill>
                  <a:srgbClr val="9E1A34"/>
                </a:solidFill>
              </a:rPr>
              <a:t>: </a:t>
            </a:r>
          </a:p>
          <a:p>
            <a:pPr marL="6096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Cal buscar un </a:t>
            </a:r>
            <a:r>
              <a:rPr lang="ca-ES" sz="2000" b="1" dirty="0"/>
              <a:t>professor</a:t>
            </a:r>
            <a:r>
              <a:rPr lang="ca-ES" sz="2000" dirty="0"/>
              <a:t> a la </a:t>
            </a:r>
            <a:r>
              <a:rPr lang="ca-ES" sz="2000" b="1" dirty="0"/>
              <a:t>universitat de destí i acordar el tema del treball </a:t>
            </a:r>
            <a:r>
              <a:rPr lang="ca-ES" sz="2000" dirty="0"/>
              <a:t>(consultar opcions i procés específic de cada universitat: algunes demanen títol i tutor de projecte abans d’enviar la sol·licitud, d’altres tenen una oferta tancada de projectes, etc.). </a:t>
            </a:r>
          </a:p>
          <a:p>
            <a:pPr marL="6096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Si no hi ha defensa a destí o si aquesta no segueix la normativa interna de l’Escola, caldrà defensar a l’Escola de Camins. </a:t>
            </a:r>
            <a:endParaRPr lang="ca-ES" sz="12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Si estàs cursant el PARS o vas a fer el TFG</a:t>
            </a:r>
            <a:r>
              <a:rPr lang="ca-ES" sz="2000" b="1" dirty="0">
                <a:solidFill>
                  <a:srgbClr val="9E1A34"/>
                </a:solidFill>
              </a:rPr>
              <a:t> </a:t>
            </a:r>
            <a:r>
              <a:rPr lang="ca-ES" sz="2000" dirty="0"/>
              <a:t>al 2n Q de 4t de grau</a:t>
            </a:r>
            <a:r>
              <a:rPr lang="ca-ES" sz="2000" b="1" dirty="0">
                <a:solidFill>
                  <a:srgbClr val="9E1A34"/>
                </a:solidFill>
              </a:rPr>
              <a:t> </a:t>
            </a:r>
            <a:r>
              <a:rPr lang="ca-ES" sz="2000" dirty="0"/>
              <a:t>i tens intenció de continuar els estudis (Màster ECCP), consulta amb la Secretaria Acadèmica</a:t>
            </a:r>
            <a:r>
              <a:rPr lang="ca-ES" sz="1600" b="1" dirty="0"/>
              <a:t> </a:t>
            </a:r>
            <a:r>
              <a:rPr lang="ca-ES" sz="2000" dirty="0"/>
              <a:t>la compatibilitat dels terminis i requeriments específics.</a:t>
            </a:r>
            <a:endParaRPr lang="ca-ES" sz="2000" strike="sngStrik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54</a:t>
            </a:fld>
            <a:endParaRPr lang="es-ES" dirty="0"/>
          </a:p>
        </p:txBody>
      </p:sp>
      <p:sp>
        <p:nvSpPr>
          <p:cNvPr id="9" name="QuadreDeText 5"/>
          <p:cNvSpPr txBox="1">
            <a:spLocks/>
          </p:cNvSpPr>
          <p:nvPr/>
        </p:nvSpPr>
        <p:spPr bwMode="auto">
          <a:xfrm>
            <a:off x="1115616" y="5826750"/>
            <a:ext cx="6984776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Consulteu les normatives</a:t>
            </a:r>
            <a:r>
              <a:rPr kumimoji="0" lang="ca-ES" sz="16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acadèmiques al 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web de l’Escola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BA51D5F0-EC3E-48F1-A76C-589D321BB286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 dirty="0"/>
              <a:t>TFG/TFM de mobilitat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765623-BAB5-3E8F-3422-97A7CB8D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124744"/>
            <a:ext cx="7992888" cy="5256584"/>
          </a:xfrm>
        </p:spPr>
        <p:txBody>
          <a:bodyPr/>
          <a:lstStyle/>
          <a:p>
            <a:pPr marL="361950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/>
              <a:t>La</a:t>
            </a:r>
            <a:r>
              <a:rPr lang="ca-ES" b="1" dirty="0"/>
              <a:t> internacionalització</a:t>
            </a:r>
            <a:r>
              <a:rPr lang="ca-ES" dirty="0"/>
              <a:t> d’un </a:t>
            </a:r>
            <a:r>
              <a:rPr lang="ca-ES" b="1" dirty="0"/>
              <a:t>CV</a:t>
            </a:r>
            <a:r>
              <a:rPr lang="ca-ES" dirty="0"/>
              <a:t> és molt important  </a:t>
            </a:r>
          </a:p>
          <a:p>
            <a:pPr marL="361950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/>
              <a:t>Un món més </a:t>
            </a:r>
            <a:r>
              <a:rPr lang="ca-ES" b="1" dirty="0"/>
              <a:t>global</a:t>
            </a:r>
            <a:r>
              <a:rPr lang="ca-ES" dirty="0"/>
              <a:t> necessita </a:t>
            </a:r>
            <a:r>
              <a:rPr lang="ca-ES" b="1" dirty="0"/>
              <a:t>professionals</a:t>
            </a:r>
            <a:r>
              <a:rPr lang="ca-ES" dirty="0"/>
              <a:t> </a:t>
            </a:r>
            <a:r>
              <a:rPr lang="ca-ES" b="1" dirty="0">
                <a:solidFill>
                  <a:srgbClr val="9E1A34"/>
                </a:solidFill>
              </a:rPr>
              <a:t>globals</a:t>
            </a:r>
          </a:p>
          <a:p>
            <a:pPr marL="361950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/>
              <a:t>Acreditar una estada a l’estranger pressuposa haver desenvolupat </a:t>
            </a:r>
            <a:r>
              <a:rPr lang="ca-ES" b="1" dirty="0"/>
              <a:t>capacitat d’adaptació</a:t>
            </a:r>
            <a:endParaRPr lang="ca-ES" dirty="0"/>
          </a:p>
          <a:p>
            <a:pPr marL="361950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/>
              <a:t>Els estudiants que acrediten mobilitat, s’insereixen </a:t>
            </a:r>
            <a:r>
              <a:rPr lang="ca-ES" b="1" dirty="0"/>
              <a:t>abans</a:t>
            </a:r>
            <a:r>
              <a:rPr lang="ca-ES" dirty="0"/>
              <a:t> i </a:t>
            </a:r>
            <a:r>
              <a:rPr lang="ca-ES" b="1" dirty="0"/>
              <a:t>millor</a:t>
            </a:r>
            <a:r>
              <a:rPr lang="ca-ES" dirty="0"/>
              <a:t> en el </a:t>
            </a:r>
            <a:r>
              <a:rPr lang="ca-ES" b="1" dirty="0"/>
              <a:t>món professional </a:t>
            </a:r>
            <a:r>
              <a:rPr lang="ca-ES" dirty="0"/>
              <a:t>(segons l’enquesta d’inserció AQU Catalunya) </a:t>
            </a:r>
            <a:endParaRPr lang="en-US" b="1" dirty="0">
              <a:solidFill>
                <a:srgbClr val="316D38"/>
              </a:solidFill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16D38"/>
              </a:solidFill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endParaRPr lang="ca-ES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ca-ES" b="1" dirty="0"/>
              <a:t>Enriquiment</a:t>
            </a:r>
            <a:r>
              <a:rPr lang="ca-ES" dirty="0"/>
              <a:t> acadèmic, humà i cultural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solidFill>
                <a:srgbClr val="316D38"/>
              </a:solidFill>
            </a:endParaRPr>
          </a:p>
        </p:txBody>
      </p:sp>
      <p:grpSp>
        <p:nvGrpSpPr>
          <p:cNvPr id="3" name="Agrupa 2"/>
          <p:cNvGrpSpPr/>
          <p:nvPr/>
        </p:nvGrpSpPr>
        <p:grpSpPr>
          <a:xfrm>
            <a:off x="1907704" y="4366845"/>
            <a:ext cx="4417568" cy="646331"/>
            <a:chOff x="1954632" y="3862789"/>
            <a:chExt cx="4417568" cy="646331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954632" y="3954117"/>
              <a:ext cx="1226467" cy="482995"/>
            </a:xfrm>
            <a:prstGeom prst="rightArrow">
              <a:avLst>
                <a:gd name="adj1" fmla="val 50000"/>
                <a:gd name="adj2" fmla="val 79398"/>
              </a:avLst>
            </a:prstGeom>
            <a:noFill/>
            <a:ln w="57150" cmpd="sng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s-ES" dirty="0"/>
            </a:p>
          </p:txBody>
        </p:sp>
        <p:sp>
          <p:nvSpPr>
            <p:cNvPr id="9" name="QuadreDeText 5"/>
            <p:cNvSpPr txBox="1">
              <a:spLocks/>
            </p:cNvSpPr>
            <p:nvPr/>
          </p:nvSpPr>
          <p:spPr bwMode="auto">
            <a:xfrm>
              <a:off x="3419872" y="3862789"/>
              <a:ext cx="2952328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  <a:defRPr/>
              </a:pPr>
              <a:r>
                <a:rPr kumimoji="0" lang="ca-E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Molt valorat per les empreses</a:t>
              </a:r>
            </a:p>
          </p:txBody>
        </p:sp>
      </p:grp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55</a:t>
            </a:fld>
            <a:endParaRPr lang="es-ES" dirty="0"/>
          </a:p>
        </p:txBody>
      </p:sp>
      <p:sp>
        <p:nvSpPr>
          <p:cNvPr id="1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Per què marxar?</a:t>
            </a:r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CB81C-0261-DAA4-9307-5759F70A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8897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11560" y="980728"/>
            <a:ext cx="7848872" cy="5400600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1"/>
                </a:solidFill>
              </a:rPr>
              <a:t>7. </a:t>
            </a:r>
            <a:r>
              <a:rPr lang="es-ES" b="1" dirty="0"/>
              <a:t>Full de ruta</a:t>
            </a:r>
          </a:p>
          <a:p>
            <a:pPr marL="0" indent="0">
              <a:spcBef>
                <a:spcPts val="0"/>
              </a:spcBef>
              <a:buNone/>
            </a:pPr>
            <a:endParaRPr lang="es-ES" sz="8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Consulta a la </a:t>
            </a:r>
            <a:r>
              <a:rPr lang="ca-ES" sz="2000" b="1" dirty="0">
                <a:solidFill>
                  <a:srgbClr val="9E1A34"/>
                </a:solidFill>
              </a:rPr>
              <a:t>Guia mobilitat </a:t>
            </a:r>
            <a:r>
              <a:rPr lang="ca-ES" sz="2000" dirty="0"/>
              <a:t>les condicions generals, el calendari de tràmits i el resum de l’oferta de places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sz="2000" dirty="0"/>
              <a:t>A la </a:t>
            </a:r>
            <a:r>
              <a:rPr lang="ca-ES" sz="2000" b="1" dirty="0">
                <a:solidFill>
                  <a:srgbClr val="9E1A34"/>
                </a:solidFill>
              </a:rPr>
              <a:t>web de Mobilitat de l’Escola </a:t>
            </a:r>
            <a:r>
              <a:rPr lang="ca-ES" sz="2000" dirty="0"/>
              <a:t>trobaràs informació detallada sobre les universitats i les diferents modalitats d’estada (semestral/anual, itinerari lliure/tancat, doble diploma, etc.)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sz="2000" dirty="0"/>
              <a:t>Entra a </a:t>
            </a:r>
            <a:r>
              <a:rPr lang="ca-ES" sz="2000" dirty="0" err="1"/>
              <a:t>l’</a:t>
            </a:r>
            <a:r>
              <a:rPr lang="ca-ES" sz="2000" b="1" dirty="0" err="1">
                <a:solidFill>
                  <a:srgbClr val="9E1A34"/>
                </a:solidFill>
              </a:rPr>
              <a:t>e</a:t>
            </a:r>
            <a:r>
              <a:rPr lang="ca-ES" sz="2000" b="1" dirty="0">
                <a:solidFill>
                  <a:srgbClr val="9E1A34"/>
                </a:solidFill>
              </a:rPr>
              <a:t>-Secretaria</a:t>
            </a:r>
            <a:r>
              <a:rPr lang="ca-ES" sz="2000" dirty="0"/>
              <a:t> per veure l’oferta de places disponibles per la teva titulació i els requeriments d’idiomes i acadèmics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sz="2000" dirty="0"/>
              <a:t>Visita les </a:t>
            </a:r>
            <a:r>
              <a:rPr lang="ca-ES" sz="2000" b="1" dirty="0">
                <a:solidFill>
                  <a:srgbClr val="9E1A34"/>
                </a:solidFill>
              </a:rPr>
              <a:t>webs de les universitats </a:t>
            </a:r>
            <a:r>
              <a:rPr lang="ca-ES" sz="2000" dirty="0"/>
              <a:t>on voldries fer mobilitat i revisa l’oferta d’assignatures i idioma d’impartició, el nivell i idiomes requerits, la informació adreçada als estudiants d’intercanvi, els terminis de presentació de sol·licitud, etc.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sz="2000" dirty="0"/>
              <a:t>Presentació de sol·licitud de places: </a:t>
            </a:r>
            <a:r>
              <a:rPr lang="ca-ES" sz="2000" b="1" dirty="0">
                <a:solidFill>
                  <a:srgbClr val="9E1A34"/>
                </a:solidFill>
              </a:rPr>
              <a:t>del 5 de febrer a les 14h fins el 16 de febrer fins les 14h </a:t>
            </a:r>
            <a:r>
              <a:rPr lang="es-ES" sz="2000" b="1" dirty="0">
                <a:solidFill>
                  <a:srgbClr val="9E1A34"/>
                </a:solidFill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/>
              <a:t>Full de ruta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56</a:t>
            </a:fld>
            <a:endParaRPr lang="es-E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C01A1A5-6884-51A0-78B5-3F4FE5A0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467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/>
              <a:t>Full de ruta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57</a:t>
            </a:fld>
            <a:endParaRPr lang="es-E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C01A1A5-6884-51A0-78B5-3F4FE5A0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FE733AF-02FF-4FCF-9045-45F3032BB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" y="1124744"/>
            <a:ext cx="8772975" cy="4896544"/>
          </a:xfrm>
        </p:spPr>
      </p:pic>
    </p:spTree>
    <p:extLst>
      <p:ext uri="{BB962C8B-B14F-4D97-AF65-F5344CB8AC3E}">
        <p14:creationId xmlns:p14="http://schemas.microsoft.com/office/powerpoint/2010/main" val="12886342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/>
              <a:t>Full de ruta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58</a:t>
            </a:fld>
            <a:endParaRPr lang="es-E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C01A1A5-6884-51A0-78B5-3F4FE5A0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767B4B1-70B7-4CC8-9F95-CCF108D56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2" y="1246231"/>
            <a:ext cx="8426295" cy="4703048"/>
          </a:xfrm>
        </p:spPr>
      </p:pic>
    </p:spTree>
    <p:extLst>
      <p:ext uri="{BB962C8B-B14F-4D97-AF65-F5344CB8AC3E}">
        <p14:creationId xmlns:p14="http://schemas.microsoft.com/office/powerpoint/2010/main" val="40600995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DE18E-5187-5CF3-9C81-071F33479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2CA2CEE7-3F08-B33C-02FC-E88A0823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131840" y="332656"/>
            <a:ext cx="4968552" cy="576064"/>
          </a:xfrm>
        </p:spPr>
        <p:txBody>
          <a:bodyPr/>
          <a:lstStyle/>
          <a:p>
            <a:pPr algn="r"/>
            <a:r>
              <a:rPr lang="ca-ES" dirty="0">
                <a:solidFill>
                  <a:schemeClr val="tx1"/>
                </a:solidFill>
              </a:rPr>
              <a:t>Una visió general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611560" y="102311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9E1A34"/>
                </a:solidFill>
              </a:rPr>
              <a:t>Països on es pot fer mobilitat i nombre places totals</a:t>
            </a:r>
            <a:endParaRPr lang="ca-E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B45A9A5-A8FC-48A7-AFAB-BBA7BA45A97F}"/>
              </a:ext>
            </a:extLst>
          </p:cNvPr>
          <p:cNvSpPr txBox="1">
            <a:spLocks/>
          </p:cNvSpPr>
          <p:nvPr/>
        </p:nvSpPr>
        <p:spPr bwMode="auto">
          <a:xfrm>
            <a:off x="467544" y="1556791"/>
            <a:ext cx="8352928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119000"/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200" kern="0" dirty="0">
                <a:solidFill>
                  <a:schemeClr val="tx1"/>
                </a:solidFill>
              </a:rPr>
              <a:t>Alemanya: 40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Argentina: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Austràlia: 1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Àustria: 8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Bèlgica: 15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Brasil: 4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Bulgària: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Canadà: 5</a:t>
            </a:r>
          </a:p>
          <a:p>
            <a:r>
              <a:rPr lang="es-ES" sz="2200" kern="0" dirty="0">
                <a:solidFill>
                  <a:schemeClr val="tx1"/>
                </a:solidFill>
              </a:rPr>
              <a:t>Colòmbia: 4</a:t>
            </a:r>
            <a:endParaRPr lang="ca-ES" sz="2200" kern="0" dirty="0">
              <a:solidFill>
                <a:schemeClr val="tx1"/>
              </a:solidFill>
            </a:endParaRPr>
          </a:p>
          <a:p>
            <a:r>
              <a:rPr lang="ca-ES" sz="2200" kern="0" dirty="0">
                <a:solidFill>
                  <a:schemeClr val="tx1"/>
                </a:solidFill>
              </a:rPr>
              <a:t>Corea del Sud: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Croàcia: 4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Dinamarca: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Eslovàquia: 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Eslovènia: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EUA: 13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Finlàndia: 4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França: 88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Hongria: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Índia: 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Irlanda: 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Itàlia: 64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Japó: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Lituània: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Mèxic: 6</a:t>
            </a:r>
            <a:endParaRPr lang="ca-ES" sz="2200" kern="0" dirty="0">
              <a:solidFill>
                <a:srgbClr val="FF0000"/>
              </a:solidFill>
            </a:endParaRPr>
          </a:p>
          <a:p>
            <a:r>
              <a:rPr lang="ca-ES" sz="2200" kern="0" dirty="0">
                <a:solidFill>
                  <a:schemeClr val="tx1"/>
                </a:solidFill>
              </a:rPr>
              <a:t>Noruega: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Països Baixos: 10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Polònia: 13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Portugal: 20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Regne Unit: 15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Romania: 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Suècia: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Suïssa: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Txèquia: 13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Xile: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Xina: 9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026546C-1F47-1404-2FAB-2AE56925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238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 title="Erasmus+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112568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ca-ES" sz="1800" dirty="0"/>
              <a:t>Per fer l’estada de mobilitat en algunes d’aquestes </a:t>
            </a:r>
            <a:r>
              <a:rPr lang="ca-ES" sz="1800" b="1" dirty="0"/>
              <a:t>universitats estratègiques </a:t>
            </a:r>
            <a:r>
              <a:rPr lang="ca-ES" sz="1800" dirty="0"/>
              <a:t>es necessari complir uns requisits específics d’excel·lència: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800" dirty="0"/>
              <a:t>Nota mitjana de l’expedient de grau: </a:t>
            </a:r>
            <a:r>
              <a:rPr lang="ca-ES" sz="1800" b="1" dirty="0">
                <a:solidFill>
                  <a:srgbClr val="9E1A34"/>
                </a:solidFill>
              </a:rPr>
              <a:t>igual o superior a 7,5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800" dirty="0"/>
              <a:t>Nota mitjana de l’expedient de màster: </a:t>
            </a:r>
            <a:r>
              <a:rPr lang="ca-ES" sz="1800" b="1" dirty="0">
                <a:solidFill>
                  <a:srgbClr val="9E1A34"/>
                </a:solidFill>
              </a:rPr>
              <a:t>igual o superior a 6,8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rgbClr val="9E1A34"/>
                </a:solidFill>
              </a:rPr>
              <a:t>No </a:t>
            </a:r>
            <a:r>
              <a:rPr lang="pt-BR" sz="1800" b="1" dirty="0" err="1">
                <a:solidFill>
                  <a:srgbClr val="9E1A34"/>
                </a:solidFill>
              </a:rPr>
              <a:t>tenir</a:t>
            </a:r>
            <a:r>
              <a:rPr lang="pt-BR" sz="1800" b="1" dirty="0">
                <a:solidFill>
                  <a:srgbClr val="9E1A34"/>
                </a:solidFill>
              </a:rPr>
              <a:t> </a:t>
            </a:r>
            <a:r>
              <a:rPr lang="pt-BR" sz="1800" b="1" dirty="0" err="1">
                <a:solidFill>
                  <a:srgbClr val="9E1A34"/>
                </a:solidFill>
              </a:rPr>
              <a:t>obert</a:t>
            </a:r>
            <a:r>
              <a:rPr lang="pt-BR" sz="1800" b="1" dirty="0">
                <a:solidFill>
                  <a:srgbClr val="9E1A34"/>
                </a:solidFill>
              </a:rPr>
              <a:t>, </a:t>
            </a:r>
            <a:r>
              <a:rPr lang="pt-BR" sz="1800" b="1" dirty="0" err="1">
                <a:solidFill>
                  <a:srgbClr val="9E1A34"/>
                </a:solidFill>
              </a:rPr>
              <a:t>ni</a:t>
            </a:r>
            <a:r>
              <a:rPr lang="pt-BR" sz="1800" b="1" dirty="0">
                <a:solidFill>
                  <a:srgbClr val="9E1A34"/>
                </a:solidFill>
              </a:rPr>
              <a:t> haver </a:t>
            </a:r>
            <a:r>
              <a:rPr lang="pt-BR" sz="1800" b="1" dirty="0" err="1">
                <a:solidFill>
                  <a:srgbClr val="9E1A34"/>
                </a:solidFill>
              </a:rPr>
              <a:t>tingut</a:t>
            </a:r>
            <a:r>
              <a:rPr lang="pt-BR" sz="1800" b="1" dirty="0">
                <a:solidFill>
                  <a:srgbClr val="9E1A34"/>
                </a:solidFill>
              </a:rPr>
              <a:t> </a:t>
            </a:r>
            <a:r>
              <a:rPr lang="pt-BR" sz="1800" b="1" dirty="0" err="1">
                <a:solidFill>
                  <a:srgbClr val="9E1A34"/>
                </a:solidFill>
              </a:rPr>
              <a:t>obert</a:t>
            </a:r>
            <a:r>
              <a:rPr lang="pt-BR" sz="1800" b="1" dirty="0">
                <a:solidFill>
                  <a:srgbClr val="9E1A34"/>
                </a:solidFill>
              </a:rPr>
              <a:t>, cap </a:t>
            </a:r>
            <a:r>
              <a:rPr lang="pt-BR" sz="1800" b="1" dirty="0" err="1">
                <a:solidFill>
                  <a:srgbClr val="9E1A34"/>
                </a:solidFill>
              </a:rPr>
              <a:t>expedient</a:t>
            </a:r>
            <a:r>
              <a:rPr lang="pt-BR" sz="1800" b="1" dirty="0">
                <a:solidFill>
                  <a:srgbClr val="9E1A34"/>
                </a:solidFill>
              </a:rPr>
              <a:t> </a:t>
            </a:r>
            <a:r>
              <a:rPr lang="pt-BR" sz="1800" b="1" dirty="0" err="1">
                <a:solidFill>
                  <a:srgbClr val="9E1A34"/>
                </a:solidFill>
              </a:rPr>
              <a:t>disciplinari</a:t>
            </a:r>
            <a:r>
              <a:rPr lang="pt-BR" sz="1800" b="1" dirty="0">
                <a:solidFill>
                  <a:srgbClr val="9E1A34"/>
                </a:solidFill>
              </a:rPr>
              <a:t> o </a:t>
            </a:r>
            <a:r>
              <a:rPr lang="pt-BR" sz="1800" b="1" dirty="0" err="1">
                <a:solidFill>
                  <a:srgbClr val="9E1A34"/>
                </a:solidFill>
              </a:rPr>
              <a:t>informatiu</a:t>
            </a:r>
            <a:endParaRPr lang="ca-ES" sz="1800" b="1" dirty="0">
              <a:solidFill>
                <a:srgbClr val="9E1A34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ca-ES" sz="1800" dirty="0"/>
              <a:t>Les universitats són les següents: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 err="1"/>
              <a:t>École</a:t>
            </a:r>
            <a:r>
              <a:rPr lang="ca-ES" sz="1600" dirty="0"/>
              <a:t> National des Ponts et Chaussées (ENPC)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Eidgenössische Tecnische Hochshule (ETH Zürich)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École Polytechnique Fédérale de Lausanne (EPFL)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Imperial College London (ICL)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TU Delft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Kungliga Tekniska Högskolan (KTH)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Aalto University</a:t>
            </a:r>
          </a:p>
          <a:p>
            <a:endParaRPr lang="ca-ES" sz="1400" b="1" dirty="0"/>
          </a:p>
          <a:p>
            <a:pPr marL="0" indent="0">
              <a:buNone/>
            </a:pPr>
            <a:endParaRPr lang="es-ES" b="1" dirty="0">
              <a:solidFill>
                <a:srgbClr val="9E1A34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3692777-2006-A958-BEBD-97C5DE98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398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 title="Erasmus+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400600"/>
          </a:xfrm>
        </p:spPr>
        <p:txBody>
          <a:bodyPr/>
          <a:lstStyle/>
          <a:p>
            <a:pPr>
              <a:buSzPct val="100000"/>
            </a:pPr>
            <a:r>
              <a:rPr lang="ca-ES" sz="2200" b="1" dirty="0"/>
              <a:t>Europa</a:t>
            </a:r>
          </a:p>
          <a:p>
            <a:endParaRPr lang="ca-ES" b="1" dirty="0"/>
          </a:p>
          <a:p>
            <a:pPr marL="342000" indent="-3420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a-ES" sz="2000" b="1" dirty="0"/>
              <a:t>Erasmus+ </a:t>
            </a:r>
          </a:p>
          <a:p>
            <a:pPr marL="360000" indent="0">
              <a:spcAft>
                <a:spcPts val="600"/>
              </a:spcAft>
              <a:buNone/>
            </a:pPr>
            <a:r>
              <a:rPr lang="ca-ES" sz="2000" dirty="0"/>
              <a:t>Països UE i Associats al Programa</a:t>
            </a:r>
          </a:p>
          <a:p>
            <a:pPr marL="542925" indent="-276225">
              <a:buFont typeface="Wingdings" panose="05000000000000000000" pitchFamily="2" charset="2"/>
              <a:buChar char="ü"/>
            </a:pPr>
            <a:r>
              <a:rPr lang="ca-ES" sz="2000" dirty="0"/>
              <a:t>Matrícula gratuïta a les universitats de destinació</a:t>
            </a:r>
          </a:p>
          <a:p>
            <a:pPr marL="542925" indent="-276225">
              <a:buFont typeface="Wingdings" panose="05000000000000000000" pitchFamily="2" charset="2"/>
              <a:buChar char="ü"/>
            </a:pPr>
            <a:r>
              <a:rPr lang="ca-ES" sz="2000" dirty="0"/>
              <a:t>Beques Erasmus+</a:t>
            </a:r>
            <a:endParaRPr lang="ca-ES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800" dirty="0"/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ca-ES" sz="2000" b="1" dirty="0"/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ca-ES" sz="2000" b="1" dirty="0"/>
              <a:t>Erasmus+ TPNAP </a:t>
            </a:r>
          </a:p>
          <a:p>
            <a:pPr marL="360000" indent="0">
              <a:spcAft>
                <a:spcPts val="200"/>
              </a:spcAft>
              <a:buNone/>
            </a:pPr>
            <a:r>
              <a:rPr lang="ca-ES" sz="2000" dirty="0"/>
              <a:t>Països No Associats al Programa amb acord Erasmus TPNAP</a:t>
            </a:r>
          </a:p>
          <a:p>
            <a:pPr marL="542925" indent="-276225">
              <a:buFont typeface="Wingdings" panose="05000000000000000000" pitchFamily="2" charset="2"/>
              <a:buChar char="ü"/>
            </a:pPr>
            <a:r>
              <a:rPr lang="ca-ES" sz="2000" dirty="0"/>
              <a:t>Matrícula gratuïta a les universitats de destinació</a:t>
            </a:r>
          </a:p>
          <a:p>
            <a:pPr marL="542925" indent="-276225">
              <a:buFont typeface="Wingdings" panose="05000000000000000000" pitchFamily="2" charset="2"/>
              <a:buChar char="ü"/>
            </a:pPr>
            <a:r>
              <a:rPr lang="ca-ES" sz="2000" dirty="0"/>
              <a:t>Opció a beca Erasmus+</a:t>
            </a:r>
            <a:endParaRPr lang="ca-ES" sz="20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ca-ES" sz="2000" b="1" dirty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F0E77029-ACE1-40A1-9710-DE5539758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83" y="3714760"/>
            <a:ext cx="1289307" cy="1005842"/>
          </a:xfrm>
          <a:prstGeom prst="rect">
            <a:avLst/>
          </a:prstGeom>
        </p:spPr>
      </p:pic>
      <p:pic>
        <p:nvPicPr>
          <p:cNvPr id="15" name="Imagen 14">
            <a:hlinkClick r:id="rId5"/>
            <a:extLst>
              <a:ext uri="{FF2B5EF4-FFF2-40B4-BE49-F238E27FC236}">
                <a16:creationId xmlns:a16="http://schemas.microsoft.com/office/drawing/2014/main" id="{228F592C-3A89-49BE-849C-A0ABE69EA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367" y="1551114"/>
            <a:ext cx="1289304" cy="100584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C3E2B7D-4CA2-239B-AB8F-3AA6674F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653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7C51584F-0ECC-4A73-A076-C2875FBFA9DE}"/>
              </a:ext>
            </a:extLst>
          </p:cNvPr>
          <p:cNvSpPr txBox="1"/>
          <p:nvPr/>
        </p:nvSpPr>
        <p:spPr>
          <a:xfrm>
            <a:off x="323528" y="1196752"/>
            <a:ext cx="8064896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>
              <a:spcAft>
                <a:spcPts val="1200"/>
              </a:spcAft>
            </a:pPr>
            <a:r>
              <a:rPr lang="ca-ES" sz="2200" b="1" dirty="0">
                <a:solidFill>
                  <a:srgbClr val="9E1B34"/>
                </a:solidFill>
              </a:rPr>
              <a:t>Erasmus+ TPNAP (països no associats al programa)</a:t>
            </a:r>
          </a:p>
          <a:p>
            <a:pPr marL="714375" lvl="2"/>
            <a:r>
              <a:rPr lang="ca-ES" sz="2000" dirty="0"/>
              <a:t>L’Escola té acords Erasmus+ amb les següents universitats: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22E47CB0-266C-428C-873B-F9E6EB5F9EBE}"/>
              </a:ext>
            </a:extLst>
          </p:cNvPr>
          <p:cNvSpPr txBox="1"/>
          <p:nvPr/>
        </p:nvSpPr>
        <p:spPr>
          <a:xfrm>
            <a:off x="1187624" y="2109911"/>
            <a:ext cx="6480720" cy="39857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E1A34"/>
                </a:solidFill>
              </a:rPr>
              <a:t>Argentina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Universidad Católica de Salta- UCASAL</a:t>
            </a:r>
            <a:endParaRPr lang="en-US" b="1" dirty="0">
              <a:solidFill>
                <a:srgbClr val="9E1A34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Austràlia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1200"/>
              </a:spcAft>
            </a:pPr>
            <a:r>
              <a:rPr lang="en-GB" sz="18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Royal Melbourne Institute of Technology-RMIT</a:t>
            </a:r>
            <a:endParaRPr lang="en-US" b="1" dirty="0">
              <a:solidFill>
                <a:srgbClr val="9E1A34"/>
              </a:solidFill>
              <a:latin typeface="+mj-lt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Brasil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1200"/>
              </a:spcAft>
            </a:pPr>
            <a:r>
              <a:rPr lang="en-US" dirty="0" err="1"/>
              <a:t>Universidade</a:t>
            </a:r>
            <a:r>
              <a:rPr lang="en-US" dirty="0"/>
              <a:t> Federal do Pará-UFPA</a:t>
            </a:r>
            <a:endParaRPr lang="en-US" b="1" dirty="0">
              <a:solidFill>
                <a:srgbClr val="9E1A34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Canadà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300"/>
              </a:spcAft>
            </a:pPr>
            <a:r>
              <a:rPr lang="en-US" dirty="0"/>
              <a:t>Ecole </a:t>
            </a:r>
            <a:r>
              <a:rPr lang="en-US" dirty="0" err="1"/>
              <a:t>Technologie</a:t>
            </a:r>
            <a:r>
              <a:rPr lang="en-US" dirty="0"/>
              <a:t> Supérieure-ETS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École Polytechnique de Montréal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E1A34"/>
                </a:solidFill>
              </a:rPr>
              <a:t>Corea del Sud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Incheon National University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3AD0F731-8C51-4308-8AD4-96AA4D6E9565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/>
              <a:t>Una visió general</a:t>
            </a:r>
            <a:endParaRPr lang="ca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044D65D-DF96-D78E-55D5-DBCA8E80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299118"/>
      </p:ext>
    </p:extLst>
  </p:cSld>
  <p:clrMapOvr>
    <a:masterClrMapping/>
  </p:clrMapOvr>
</p:sld>
</file>

<file path=ppt/theme/theme1.xml><?xml version="1.0" encoding="utf-8"?>
<a:theme xmlns:a="http://schemas.openxmlformats.org/drawingml/2006/main" name="patroUPC201112[1]">
  <a:themeElements>
    <a:clrScheme name="Personalizado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E1B34"/>
      </a:accent1>
      <a:accent2>
        <a:srgbClr val="7F7F7F"/>
      </a:accent2>
      <a:accent3>
        <a:srgbClr val="FFFFFF"/>
      </a:accent3>
      <a:accent4>
        <a:srgbClr val="000000"/>
      </a:accent4>
      <a:accent5>
        <a:srgbClr val="DAEDEF"/>
      </a:accent5>
      <a:accent6>
        <a:srgbClr val="761427"/>
      </a:accent6>
      <a:hlink>
        <a:srgbClr val="009999"/>
      </a:hlink>
      <a:folHlink>
        <a:srgbClr val="99CC00"/>
      </a:folHlink>
    </a:clrScheme>
    <a:fontScheme name="modelU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>
        <a:spAutoFit/>
      </a:bodyPr>
      <a:lstStyle>
        <a:defPPr>
          <a:defRPr sz="3200" b="1" dirty="0" err="1">
            <a:solidFill>
              <a:srgbClr val="993366"/>
            </a:solidFill>
          </a:defRPr>
        </a:defPPr>
      </a:lstStyle>
    </a:spDef>
  </a:objectDefaults>
  <a:extraClrSchemeLst>
    <a:extraClrScheme>
      <a:clrScheme name="modelU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seny personalitz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23283</TotalTime>
  <Words>5708</Words>
  <Application>Microsoft Office PowerPoint</Application>
  <PresentationFormat>Presentación en pantalla (4:3)</PresentationFormat>
  <Paragraphs>863</Paragraphs>
  <Slides>59</Slides>
  <Notes>56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59</vt:i4>
      </vt:variant>
    </vt:vector>
  </HeadingPairs>
  <TitlesOfParts>
    <vt:vector size="67" baseType="lpstr">
      <vt:lpstr>Arial</vt:lpstr>
      <vt:lpstr>Arial Unicode MS</vt:lpstr>
      <vt:lpstr>Calibri</vt:lpstr>
      <vt:lpstr>Courier New</vt:lpstr>
      <vt:lpstr>Wingdings</vt:lpstr>
      <vt:lpstr>patroUPC201112[1]</vt:lpstr>
      <vt:lpstr>Diseño personalizado</vt:lpstr>
      <vt:lpstr>Disseny personalitzat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UPCnet</dc:creator>
  <cp:lastModifiedBy>user</cp:lastModifiedBy>
  <cp:revision>1993</cp:revision>
  <cp:lastPrinted>2018-01-31T16:26:23Z</cp:lastPrinted>
  <dcterms:created xsi:type="dcterms:W3CDTF">2012-07-25T11:18:57Z</dcterms:created>
  <dcterms:modified xsi:type="dcterms:W3CDTF">2026-02-05T13:24:48Z</dcterms:modified>
</cp:coreProperties>
</file>